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8" r:id="rId11"/>
    <p:sldId id="265" r:id="rId12"/>
    <p:sldId id="266" r:id="rId13"/>
    <p:sldId id="269" r:id="rId14"/>
    <p:sldId id="270" r:id="rId15"/>
    <p:sldId id="271" r:id="rId16"/>
    <p:sldId id="273" r:id="rId17"/>
    <p:sldId id="274" r:id="rId18"/>
    <p:sldId id="275" r:id="rId19"/>
    <p:sldId id="272" r:id="rId20"/>
    <p:sldId id="276" r:id="rId21"/>
    <p:sldId id="277" r:id="rId22"/>
    <p:sldId id="278" r:id="rId23"/>
    <p:sldId id="317" r:id="rId24"/>
    <p:sldId id="311" r:id="rId25"/>
    <p:sldId id="312" r:id="rId26"/>
    <p:sldId id="313" r:id="rId27"/>
    <p:sldId id="314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7" r:id="rId36"/>
    <p:sldId id="298" r:id="rId37"/>
    <p:sldId id="299" r:id="rId38"/>
    <p:sldId id="282" r:id="rId39"/>
    <p:sldId id="300" r:id="rId40"/>
    <p:sldId id="319" r:id="rId41"/>
    <p:sldId id="301" r:id="rId42"/>
    <p:sldId id="309" r:id="rId43"/>
    <p:sldId id="320" r:id="rId44"/>
    <p:sldId id="324" r:id="rId45"/>
    <p:sldId id="321" r:id="rId46"/>
    <p:sldId id="322" r:id="rId47"/>
    <p:sldId id="323" r:id="rId48"/>
    <p:sldId id="304" r:id="rId49"/>
    <p:sldId id="310" r:id="rId50"/>
    <p:sldId id="315" r:id="rId51"/>
    <p:sldId id="316" r:id="rId52"/>
    <p:sldId id="32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457" autoAdjust="0"/>
  </p:normalViewPr>
  <p:slideViewPr>
    <p:cSldViewPr snapToGrid="0">
      <p:cViewPr varScale="1">
        <p:scale>
          <a:sx n="54" d="100"/>
          <a:sy n="54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853D7-DA72-4CEF-8AB6-819772C10ED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64250-BD70-4E14-99B7-318BE2E7B9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far we’ve only had a client connect to a server</a:t>
            </a:r>
          </a:p>
          <a:p>
            <a:r>
              <a:rPr lang="en-US" altLang="zh-CN" dirty="0"/>
              <a:t>but we could have a client interacting with two or more servers.</a:t>
            </a:r>
          </a:p>
          <a:p>
            <a:r>
              <a:rPr lang="en-US" altLang="zh-CN" dirty="0"/>
              <a:t>that we called multi tier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5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零售： 京東，淘寶</a:t>
            </a:r>
            <a:endParaRPr lang="en-US" altLang="zh-CN" dirty="0"/>
          </a:p>
          <a:p>
            <a:r>
              <a:rPr lang="zh-CN" altLang="en-US" dirty="0"/>
              <a:t>製造：汽車製造</a:t>
            </a:r>
            <a:endParaRPr lang="en-US" altLang="zh-CN" dirty="0"/>
          </a:p>
          <a:p>
            <a:r>
              <a:rPr lang="zh-CN" altLang="en-US" dirty="0"/>
              <a:t>服務： 酒店</a:t>
            </a:r>
            <a:endParaRPr lang="en-US" altLang="zh-CN" dirty="0"/>
          </a:p>
          <a:p>
            <a:r>
              <a:rPr lang="zh-CN" altLang="en-US" dirty="0"/>
              <a:t>批發： 進銷存系統</a:t>
            </a:r>
            <a:endParaRPr lang="en-US" altLang="zh-CN" dirty="0"/>
          </a:p>
          <a:p>
            <a:r>
              <a:rPr lang="zh-CN" altLang="en-US" dirty="0"/>
              <a:t>政府：電子政務</a:t>
            </a:r>
            <a:endParaRPr lang="en-US" altLang="zh-CN" dirty="0"/>
          </a:p>
          <a:p>
            <a:r>
              <a:rPr lang="zh-CN" altLang="en-US" dirty="0"/>
              <a:t>教育：校園系統</a:t>
            </a:r>
            <a:endParaRPr lang="en-US" altLang="zh-CN" dirty="0"/>
          </a:p>
          <a:p>
            <a:r>
              <a:rPr lang="zh-CN" altLang="en-US" dirty="0"/>
              <a:t>運輸：民航，海運，快遞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 and offline debit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9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QSAM (queued sequential access method) file system supports fixed, variable, and spanned records. Using the QSAM file system, you can directly access a QSAM file that you transferred from the mainframe to AIX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1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Enterprise system is type software package.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5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不断修正和完善，防止漏洞</a:t>
            </a:r>
            <a:r>
              <a:rPr lang="en-US" altLang="zh-CN" dirty="0"/>
              <a:t>(loopholes)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彈性控制：</a:t>
            </a:r>
            <a:endParaRPr lang="en-US" altLang="zh-CN" dirty="0"/>
          </a:p>
          <a:p>
            <a:r>
              <a:rPr lang="zh-CN" altLang="en-US" dirty="0"/>
              <a:t>惡意軟件預防（</a:t>
            </a:r>
            <a:r>
              <a:rPr lang="en-US" altLang="zh-CN" dirty="0"/>
              <a:t>malicious software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64250-BD70-4E14-99B7-318BE2E7B9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7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/>
              <a:t>blockchain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/>
              <a:t>blockchain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Enterprise System and Application Development COMP413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98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6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09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六边形 3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2" cy="601662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3200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  <a:t>2021/8/9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5153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>
            <p:custDataLst>
              <p:tags r:id="rId1"/>
            </p:custDataLst>
          </p:nvPr>
        </p:nvSpPr>
        <p:spPr>
          <a:xfrm>
            <a:off x="265113" y="506413"/>
            <a:ext cx="696912" cy="601662"/>
          </a:xfrm>
          <a:prstGeom prst="hexagon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3200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060344" y="506729"/>
            <a:ext cx="10515600" cy="60134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1105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6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3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6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2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COMP413 Enterprise System and Application Development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2CCAA05-BF53-448D-94E9-6BF2F6235946}" type="datetimeFigureOut">
              <a:rPr lang="en-US" smtClean="0"/>
              <a:t>21/08/09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COMP413 Enterprise System and Application Development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3350750-21CD-4161-9DD1-DA9B93C605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9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hyperlink" Target="mailto:liamli@ipm.edu.mo" TargetMode="Externa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emf"/><Relationship Id="rId18" Type="http://schemas.openxmlformats.org/officeDocument/2006/relationships/image" Target="../media/image28.emf"/><Relationship Id="rId3" Type="http://schemas.openxmlformats.org/officeDocument/2006/relationships/image" Target="../media/image13.emf"/><Relationship Id="rId21" Type="http://schemas.openxmlformats.org/officeDocument/2006/relationships/image" Target="../media/image31.emf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17" Type="http://schemas.openxmlformats.org/officeDocument/2006/relationships/image" Target="../media/image27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emf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19" Type="http://schemas.openxmlformats.org/officeDocument/2006/relationships/image" Target="../media/image29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Relationship Id="rId14" Type="http://schemas.openxmlformats.org/officeDocument/2006/relationships/image" Target="../media/image2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s_of_network_protocol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5B100-37C5-40A0-9CC8-C3791AC93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One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70BCF4-A81B-42FE-94F2-DE661C03D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Introduction to Enterprise System and Application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9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0210-E8D7-459F-9BD0-20CE6B03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enterprise needs enterprise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D56F-C957-4727-B14B-A49FD955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Types of enterprises include:</a:t>
            </a:r>
          </a:p>
          <a:p>
            <a:pPr lvl="1"/>
            <a:r>
              <a:rPr lang="en-US" sz="2400" dirty="0"/>
              <a:t>Retail</a:t>
            </a:r>
          </a:p>
          <a:p>
            <a:pPr lvl="1"/>
            <a:r>
              <a:rPr lang="en-US" sz="2400" dirty="0"/>
              <a:t>Manufacturing</a:t>
            </a:r>
          </a:p>
          <a:p>
            <a:pPr lvl="1"/>
            <a:r>
              <a:rPr lang="en-US" sz="2400" dirty="0"/>
              <a:t>Service</a:t>
            </a:r>
          </a:p>
          <a:p>
            <a:pPr lvl="1"/>
            <a:r>
              <a:rPr lang="en-US" sz="2400" dirty="0"/>
              <a:t>Wholesale</a:t>
            </a:r>
          </a:p>
          <a:p>
            <a:pPr lvl="1"/>
            <a:r>
              <a:rPr lang="en-US" sz="2400" dirty="0"/>
              <a:t>Government</a:t>
            </a:r>
          </a:p>
          <a:p>
            <a:pPr lvl="1"/>
            <a:r>
              <a:rPr lang="en-US" sz="2400" dirty="0"/>
              <a:t>Educational</a:t>
            </a:r>
          </a:p>
          <a:p>
            <a:pPr lvl="1"/>
            <a:r>
              <a:rPr lang="en-US" sz="2400" dirty="0"/>
              <a:t>Transportation</a:t>
            </a:r>
          </a:p>
          <a:p>
            <a:pPr lvl="1"/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33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E65A-9A7F-46CB-A62D-0B139A35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(computer) Information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3D28-2DEE-4075-B057-4BC422E7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An information system (IS)</a:t>
            </a:r>
            <a:r>
              <a:rPr lang="en-US" sz="2400" dirty="0"/>
              <a:t> is a formal, sociotechnical, organizational system designed to collect, process, store, and distribute information.</a:t>
            </a:r>
          </a:p>
          <a:p>
            <a:r>
              <a:rPr lang="en-US" sz="2400" dirty="0"/>
              <a:t>From a </a:t>
            </a:r>
            <a:r>
              <a:rPr lang="en-US" sz="2400" b="1" dirty="0"/>
              <a:t>sociotechnical</a:t>
            </a:r>
            <a:r>
              <a:rPr lang="en-US" sz="2400" dirty="0"/>
              <a:t> perspective, information systems are composed by four components: </a:t>
            </a:r>
            <a:r>
              <a:rPr lang="en-US" sz="2400" b="1" i="1" dirty="0"/>
              <a:t>task, people, structure (or roles), and technology</a:t>
            </a:r>
            <a:r>
              <a:rPr lang="en-US" sz="2400" dirty="0"/>
              <a:t>.</a:t>
            </a:r>
          </a:p>
          <a:p>
            <a:r>
              <a:rPr lang="en-US" sz="2400" b="1" dirty="0"/>
              <a:t>A computer information system </a:t>
            </a:r>
            <a:r>
              <a:rPr lang="en-US" sz="2400" dirty="0"/>
              <a:t>is a system composed of people and computers that processes or interprets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1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B731-1C54-43E6-B7A6-BD5DE644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(computer) Information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10A4-A2F8-4134-8579-0B62C370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People may classify information systems with different perspectives:</a:t>
            </a:r>
          </a:p>
          <a:p>
            <a:r>
              <a:rPr lang="en-US" sz="2400" b="1" dirty="0"/>
              <a:t>Size</a:t>
            </a:r>
            <a:r>
              <a:rPr lang="en-US" sz="2400" dirty="0"/>
              <a:t>: mosquito, small, large, elephant, etc.</a:t>
            </a:r>
          </a:p>
          <a:p>
            <a:r>
              <a:rPr lang="en-US" sz="2400" b="1" dirty="0"/>
              <a:t>Architecture</a:t>
            </a:r>
            <a:r>
              <a:rPr lang="en-US" sz="2400" dirty="0"/>
              <a:t>: standalone, client-server, web-based, cloud-based, etc.</a:t>
            </a:r>
          </a:p>
          <a:p>
            <a:r>
              <a:rPr lang="en-US" sz="2400" b="1" dirty="0"/>
              <a:t>Functionality</a:t>
            </a:r>
            <a:r>
              <a:rPr lang="en-US" sz="2400" dirty="0"/>
              <a:t>: front-end interfaces, middle bridging, back-end housekeeping, etc.</a:t>
            </a:r>
          </a:p>
          <a:p>
            <a:r>
              <a:rPr lang="en-US" sz="2400" b="1" dirty="0"/>
              <a:t>Transaction</a:t>
            </a:r>
            <a:r>
              <a:rPr lang="en-US" sz="2400" dirty="0"/>
              <a:t> </a:t>
            </a:r>
            <a:r>
              <a:rPr lang="en-US" sz="2400" b="1" dirty="0"/>
              <a:t>Type</a:t>
            </a:r>
            <a:r>
              <a:rPr lang="en-US" sz="2400" dirty="0"/>
              <a:t>: online transactions and offline transactions</a:t>
            </a:r>
          </a:p>
          <a:p>
            <a:r>
              <a:rPr lang="en-US" sz="2400" b="1" dirty="0"/>
              <a:t>Frequency</a:t>
            </a:r>
            <a:r>
              <a:rPr lang="en-US" sz="2400" dirty="0"/>
              <a:t>: all time (real-time monitoring, etc.), fixed time (stock trading, etc.), periodic (monthly statements, quarterly results, etc.), occasionally (ad-hoc reports, etc.)</a:t>
            </a:r>
          </a:p>
        </p:txBody>
      </p:sp>
    </p:spTree>
    <p:extLst>
      <p:ext uri="{BB962C8B-B14F-4D97-AF65-F5344CB8AC3E}">
        <p14:creationId xmlns:p14="http://schemas.microsoft.com/office/powerpoint/2010/main" val="294511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1947-4D8A-4CF4-859E-A27A9766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2D82-E681-4FC1-A9F2-2C54AC654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Enterprise Information System </a:t>
            </a:r>
            <a:r>
              <a:rPr lang="en-US" dirty="0"/>
              <a:t>(</a:t>
            </a:r>
            <a:r>
              <a:rPr lang="en-US" b="1" dirty="0"/>
              <a:t>EIS</a:t>
            </a:r>
            <a:r>
              <a:rPr lang="en-US" dirty="0"/>
              <a:t>) is any kind of information system which improves the functions of enterprise business processes by integration. This means typically offering </a:t>
            </a:r>
            <a:r>
              <a:rPr lang="en-US" i="1" dirty="0">
                <a:solidFill>
                  <a:srgbClr val="00B0F0"/>
                </a:solidFill>
              </a:rPr>
              <a:t>high quality of service</a:t>
            </a:r>
            <a:r>
              <a:rPr lang="en-US" dirty="0"/>
              <a:t>, dealing with </a:t>
            </a:r>
            <a:r>
              <a:rPr lang="en-US" i="1" dirty="0">
                <a:solidFill>
                  <a:srgbClr val="00B0F0"/>
                </a:solidFill>
              </a:rPr>
              <a:t>large volumes </a:t>
            </a:r>
            <a:r>
              <a:rPr lang="en-US" i="1" dirty="0"/>
              <a:t>of data </a:t>
            </a:r>
            <a:r>
              <a:rPr lang="en-US" dirty="0"/>
              <a:t>and capable of supporting some large and possibly </a:t>
            </a:r>
            <a:r>
              <a:rPr lang="en-US" i="1" dirty="0">
                <a:solidFill>
                  <a:srgbClr val="00B0F0"/>
                </a:solidFill>
              </a:rPr>
              <a:t>complex organization </a:t>
            </a:r>
            <a:r>
              <a:rPr lang="en-US" dirty="0"/>
              <a:t>or enterprise.</a:t>
            </a:r>
          </a:p>
          <a:p>
            <a:pPr marL="0" indent="0" algn="r">
              <a:buNone/>
            </a:pPr>
            <a:r>
              <a:rPr lang="en-US" dirty="0"/>
              <a:t>--Wikipedia</a:t>
            </a:r>
          </a:p>
          <a:p>
            <a:r>
              <a:rPr lang="en-US" b="1" dirty="0"/>
              <a:t>Enterprise Information Systems (EIS) </a:t>
            </a:r>
            <a:r>
              <a:rPr lang="en-US" dirty="0"/>
              <a:t>are large-scale application software packages that support business processes, information flows, reporting, and data analytics in complex organizations.</a:t>
            </a:r>
          </a:p>
          <a:p>
            <a:r>
              <a:rPr lang="en-US" dirty="0"/>
              <a:t>People simply define EIS as a </a:t>
            </a:r>
            <a:r>
              <a:rPr lang="en-US" b="1" dirty="0"/>
              <a:t>combination</a:t>
            </a:r>
            <a:r>
              <a:rPr lang="en-US" dirty="0"/>
              <a:t> of many information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33617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D860-1921-446F-8E76-BFA0CEDC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89CA-96AA-4AF4-BDF6-BF0E37B4A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Enterprise level systems in Macao: </a:t>
            </a:r>
          </a:p>
          <a:p>
            <a:r>
              <a:rPr lang="en-US" sz="2400" dirty="0"/>
              <a:t>Governmental Departments (Citizen Information Management)</a:t>
            </a:r>
          </a:p>
          <a:p>
            <a:r>
              <a:rPr lang="en-US" sz="2400" dirty="0"/>
              <a:t>Banks (Legacy Systems, Online Banking Systems, Modern Transaction Channels, Reporting Systems, etc.)</a:t>
            </a:r>
          </a:p>
          <a:p>
            <a:r>
              <a:rPr lang="en-US" sz="2400" dirty="0"/>
              <a:t>Resorts (hotels, casinos, entertainments, shopping, F&amp;B,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940DD-8229-4336-B11C-D6430481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82" y="3511012"/>
            <a:ext cx="1830298" cy="325474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CB8B8C-8DBD-4C7A-8E18-43AF16730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0076">
            <a:off x="6239432" y="3968946"/>
            <a:ext cx="2700146" cy="237276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DD1E0-6DB1-4773-86D3-EC7BB61F2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15115">
            <a:off x="7412722" y="2119747"/>
            <a:ext cx="1181101" cy="210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4F7D6-6605-438D-92F4-8A4256805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489" y="1876819"/>
            <a:ext cx="1380581" cy="18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E57F-BE9E-4232-BC9B-2E47F592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 is all about size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98E8B-52CF-424D-A387-EB4074605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4478956"/>
          </a:xfrm>
        </p:spPr>
        <p:txBody>
          <a:bodyPr>
            <a:normAutofit/>
          </a:bodyPr>
          <a:lstStyle/>
          <a:p>
            <a:r>
              <a:rPr lang="en-US" b="1" dirty="0"/>
              <a:t>Alibaba</a:t>
            </a:r>
            <a:r>
              <a:rPr lang="en-US" dirty="0"/>
              <a:t> has made the peak trading reached 583k transactions / sec. and RMB 498.2 billion in sales on the Singles’ Day (2020-11-11) with over 2.25 billion transactions.</a:t>
            </a:r>
          </a:p>
          <a:p>
            <a:r>
              <a:rPr lang="en-US" dirty="0"/>
              <a:t>There were 0.82 billion “Wei-Xin Red Envelope” sent or received via WeChat (by Tencent) on the Chinese New Year period (2019).</a:t>
            </a:r>
          </a:p>
          <a:p>
            <a:r>
              <a:rPr lang="en-US" dirty="0"/>
              <a:t>Wikipedia has about 4.9 million articles, 36.6 million pages and 25.5 million registered users.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D4D615-A520-492E-B4A5-433A6F920A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668BB-C34C-4AF9-8CC4-6EE0F981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05" y="3152120"/>
            <a:ext cx="3720164" cy="2480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EC76C-CB01-486B-828B-060CF585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10" y="2403355"/>
            <a:ext cx="2001747" cy="35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9D17-157F-4634-90C8-AFA3290B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EIS platform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5E1A21-4A7E-463B-B897-403522E4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5200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Systems (close platform)</a:t>
            </a:r>
          </a:p>
          <a:p>
            <a:pPr lvl="1"/>
            <a:r>
              <a:rPr lang="en-US" dirty="0"/>
              <a:t>IBM AS/400 (Government, Banks, Resorts)</a:t>
            </a:r>
          </a:p>
          <a:p>
            <a:pPr lvl="1"/>
            <a:r>
              <a:rPr lang="en-US" dirty="0"/>
              <a:t>IBM Mainframe zSeries(Banks)</a:t>
            </a:r>
          </a:p>
          <a:p>
            <a:pPr lvl="1"/>
            <a:r>
              <a:rPr lang="en-US" dirty="0"/>
              <a:t>Slot Accounting System, SAS (Resorts)</a:t>
            </a:r>
          </a:p>
          <a:p>
            <a:r>
              <a:rPr lang="en-US" dirty="0"/>
              <a:t>Commercial Systems (open platform)</a:t>
            </a:r>
          </a:p>
          <a:p>
            <a:pPr lvl="1"/>
            <a:r>
              <a:rPr lang="en-US" dirty="0"/>
              <a:t>Advanced Interactive eXecutiveAIX (Linux, Unix, Debian, Ubuntu, etc.)</a:t>
            </a:r>
          </a:p>
          <a:p>
            <a:pPr lvl="1"/>
            <a:r>
              <a:rPr lang="en-US" dirty="0"/>
              <a:t>Windows based eServer System (IBM, HP, DELL, etc.)</a:t>
            </a:r>
          </a:p>
          <a:p>
            <a:r>
              <a:rPr lang="en-US" dirty="0"/>
              <a:t>Modern Virtual System (virtual or cloud platform)</a:t>
            </a:r>
          </a:p>
          <a:p>
            <a:pPr lvl="1"/>
            <a:r>
              <a:rPr lang="en-US" dirty="0"/>
              <a:t>Allocate hardware resources dynamically:</a:t>
            </a:r>
          </a:p>
          <a:p>
            <a:pPr lvl="2"/>
            <a:r>
              <a:rPr lang="en-US" dirty="0"/>
              <a:t>CPU, RAM, and disk space for virtual servers</a:t>
            </a:r>
          </a:p>
          <a:p>
            <a:pPr lvl="1"/>
            <a:r>
              <a:rPr lang="en-US" dirty="0"/>
              <a:t>Create environment (operating system and software) with profiles:</a:t>
            </a:r>
          </a:p>
          <a:p>
            <a:pPr lvl="2"/>
            <a:r>
              <a:rPr lang="en-US" dirty="0"/>
              <a:t>Profile 1: Linux, Apache Tomcat, MySQL, PHP Engine, etc.</a:t>
            </a:r>
          </a:p>
          <a:p>
            <a:pPr lvl="2"/>
            <a:r>
              <a:rPr lang="en-US" dirty="0"/>
              <a:t>Profile 2: Windows Server, GlassFish, SQLServer, JDK, etc.</a:t>
            </a:r>
          </a:p>
          <a:p>
            <a:pPr lvl="2"/>
            <a:r>
              <a:rPr lang="en-US" dirty="0"/>
              <a:t>Other Profiles…</a:t>
            </a:r>
          </a:p>
        </p:txBody>
      </p:sp>
    </p:spTree>
    <p:extLst>
      <p:ext uri="{BB962C8B-B14F-4D97-AF65-F5344CB8AC3E}">
        <p14:creationId xmlns:p14="http://schemas.microsoft.com/office/powerpoint/2010/main" val="349655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6EF9-AA53-4BB6-B100-00820DE2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EIS Machine Pictures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C8E9-0E6E-43BA-B869-F967FDD1B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AS/400</a:t>
            </a:r>
          </a:p>
          <a:p>
            <a:pPr lvl="1"/>
            <a:r>
              <a:rPr lang="en-US" dirty="0"/>
              <a:t>QSAM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8AAB7-B6D6-46CD-B344-72B93B84A8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Mainframe</a:t>
            </a:r>
          </a:p>
          <a:p>
            <a:pPr lvl="1"/>
            <a:r>
              <a:rPr lang="en-US" dirty="0"/>
              <a:t>CICS</a:t>
            </a:r>
          </a:p>
          <a:p>
            <a:pPr lvl="1"/>
            <a:r>
              <a:rPr lang="en-US" dirty="0"/>
              <a:t>QSAM and VSAM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6E495-2BEA-45FD-A14A-2BA07C9A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21" y="1762065"/>
            <a:ext cx="1783487" cy="2138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9B04-15C3-4715-8586-057438ED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7" y="3900957"/>
            <a:ext cx="4529865" cy="2862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53B7F-7BCF-4136-A513-302B406DA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006" y="1205628"/>
            <a:ext cx="2360738" cy="2500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7786F-767D-4EA0-B8AE-6D1D04295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941" y="3777571"/>
            <a:ext cx="4126471" cy="29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7B25-B737-49E8-AA69-570EF273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EIS Machine Pictures(cont.)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3F16-A3FB-4335-B427-020C9F15A7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altLang="zh-CN" dirty="0"/>
              <a:t>IX, eServer</a:t>
            </a:r>
          </a:p>
          <a:p>
            <a:pPr lvl="1"/>
            <a:r>
              <a:rPr lang="en-US" dirty="0"/>
              <a:t>Linux, Unix, Windows</a:t>
            </a:r>
          </a:p>
          <a:p>
            <a:r>
              <a:rPr lang="en-US" dirty="0"/>
              <a:t>Data Center</a:t>
            </a:r>
          </a:p>
          <a:p>
            <a:pPr lvl="1"/>
            <a:r>
              <a:rPr lang="en-US" dirty="0"/>
              <a:t>Enterprise Servers</a:t>
            </a:r>
          </a:p>
          <a:p>
            <a:pPr lvl="1"/>
            <a:r>
              <a:rPr lang="en-US" dirty="0"/>
              <a:t>Data Storage</a:t>
            </a:r>
          </a:p>
          <a:p>
            <a:pPr lvl="1"/>
            <a:r>
              <a:rPr lang="en-US" dirty="0"/>
              <a:t>Servers Backup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B3072-E5B1-4C4B-BC4E-835F7C8B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35" y="1773906"/>
            <a:ext cx="5553156" cy="3116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DBB75-E029-450B-8FA1-362959D2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55" y="4308709"/>
            <a:ext cx="3970666" cy="243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868C9-BB06-4ED3-88F0-DB283E67D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183" y="5084094"/>
            <a:ext cx="3473338" cy="16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17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56AE-735A-42E0-8E92-F9CEA209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 software (EAS)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6EDDF-1BEE-4A37-B3B6-562DC176F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Enterprise applications software (EAS) </a:t>
            </a:r>
            <a:r>
              <a:rPr lang="en-US" dirty="0"/>
              <a:t>are about the display, manipulation, and storage of large amounts of often complex data and the support or automation of business processes with that data.</a:t>
            </a:r>
          </a:p>
          <a:p>
            <a:pPr marL="0" indent="0" algn="r">
              <a:buNone/>
            </a:pPr>
            <a:r>
              <a:rPr lang="en-US" dirty="0"/>
              <a:t> ---Martin Fowler</a:t>
            </a:r>
          </a:p>
          <a:p>
            <a:r>
              <a:rPr lang="en-US" b="1" dirty="0"/>
              <a:t>EAS</a:t>
            </a:r>
            <a:r>
              <a:rPr lang="en-US" dirty="0"/>
              <a:t> is computer software used to satisfy the needs of an organization rather than individual users. </a:t>
            </a:r>
          </a:p>
          <a:p>
            <a:r>
              <a:rPr lang="en-US" b="1" dirty="0"/>
              <a:t>EAS</a:t>
            </a:r>
            <a:r>
              <a:rPr lang="en-US" dirty="0"/>
              <a:t> is an integral part of a (computer-based) information system; a collection of such software is called an </a:t>
            </a:r>
            <a:r>
              <a:rPr lang="en-US" b="1" dirty="0"/>
              <a:t>enterprise information system</a:t>
            </a:r>
            <a:r>
              <a:rPr lang="en-US" dirty="0"/>
              <a:t>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5111A-AAA9-4E9B-9A9B-81C77BA37A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70A2A5-71C8-4437-9384-275388595817}"/>
              </a:ext>
            </a:extLst>
          </p:cNvPr>
          <p:cNvSpPr/>
          <p:nvPr/>
        </p:nvSpPr>
        <p:spPr>
          <a:xfrm>
            <a:off x="6096000" y="2871537"/>
            <a:ext cx="5694947" cy="26950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B7FED-6A8C-4DE6-9FC1-B5E6E4FF88E9}"/>
              </a:ext>
            </a:extLst>
          </p:cNvPr>
          <p:cNvSpPr/>
          <p:nvPr/>
        </p:nvSpPr>
        <p:spPr>
          <a:xfrm>
            <a:off x="8400128" y="4263189"/>
            <a:ext cx="1754525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Enterprise</a:t>
            </a:r>
          </a:p>
          <a:p>
            <a:pPr algn="ctr"/>
            <a:r>
              <a:rPr lang="en-US" sz="1100" dirty="0"/>
              <a:t>Applications</a:t>
            </a:r>
          </a:p>
          <a:p>
            <a:pPr algn="ctr"/>
            <a:r>
              <a:rPr lang="en-US" sz="1100" b="1" dirty="0"/>
              <a:t>Software</a:t>
            </a:r>
          </a:p>
          <a:p>
            <a:pPr algn="ctr"/>
            <a:r>
              <a:rPr lang="en-US" sz="1100" b="1" dirty="0"/>
              <a:t>(EAS)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84420-C481-40DB-8070-D767917431B8}"/>
              </a:ext>
            </a:extLst>
          </p:cNvPr>
          <p:cNvSpPr txBox="1"/>
          <p:nvPr/>
        </p:nvSpPr>
        <p:spPr>
          <a:xfrm>
            <a:off x="6445052" y="3618909"/>
            <a:ext cx="141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Enterprise</a:t>
            </a:r>
          </a:p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(EIS)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180969-42ED-4F8D-BC82-6C12A1B69858}"/>
              </a:ext>
            </a:extLst>
          </p:cNvPr>
          <p:cNvSpPr/>
          <p:nvPr/>
        </p:nvSpPr>
        <p:spPr>
          <a:xfrm>
            <a:off x="9596709" y="3429000"/>
            <a:ext cx="1732547" cy="8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Enterprise</a:t>
            </a:r>
          </a:p>
          <a:p>
            <a:pPr algn="ctr"/>
            <a:r>
              <a:rPr lang="en-US" sz="1100" dirty="0"/>
              <a:t>Applications</a:t>
            </a:r>
          </a:p>
          <a:p>
            <a:pPr algn="ctr"/>
            <a:r>
              <a:rPr lang="en-US" sz="1100" dirty="0"/>
              <a:t>Software</a:t>
            </a:r>
          </a:p>
          <a:p>
            <a:pPr algn="ctr"/>
            <a:r>
              <a:rPr lang="en-US" sz="1100" dirty="0"/>
              <a:t>(EAS)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2F43FA-78DD-4717-8820-CC23C48DA5CF}"/>
              </a:ext>
            </a:extLst>
          </p:cNvPr>
          <p:cNvSpPr/>
          <p:nvPr/>
        </p:nvSpPr>
        <p:spPr>
          <a:xfrm>
            <a:off x="7728526" y="3201814"/>
            <a:ext cx="1732547" cy="8341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Enterprise</a:t>
            </a:r>
          </a:p>
          <a:p>
            <a:pPr algn="ctr"/>
            <a:r>
              <a:rPr lang="en-US" sz="1100" dirty="0"/>
              <a:t>Applications</a:t>
            </a:r>
          </a:p>
          <a:p>
            <a:pPr algn="ctr"/>
            <a:r>
              <a:rPr lang="en-US" sz="1100" b="1" dirty="0"/>
              <a:t>Software</a:t>
            </a:r>
          </a:p>
          <a:p>
            <a:pPr algn="ctr"/>
            <a:r>
              <a:rPr lang="en-US" sz="1100" b="1" dirty="0"/>
              <a:t>(EAS)</a:t>
            </a:r>
          </a:p>
        </p:txBody>
      </p:sp>
    </p:spTree>
    <p:extLst>
      <p:ext uri="{BB962C8B-B14F-4D97-AF65-F5344CB8AC3E}">
        <p14:creationId xmlns:p14="http://schemas.microsoft.com/office/powerpoint/2010/main" val="377285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6A7F-0292-445A-B7A7-3F34EE0F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0ECD-79F8-4394-B176-E3DF1B9E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sz="2800" dirty="0"/>
              <a:t>Name</a:t>
            </a:r>
          </a:p>
          <a:p>
            <a:endParaRPr lang="en-US" dirty="0"/>
          </a:p>
          <a:p>
            <a:endParaRPr lang="en-US" sz="2800" dirty="0"/>
          </a:p>
          <a:p>
            <a:r>
              <a:rPr lang="en-US" sz="2800" dirty="0"/>
              <a:t>Contact 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2BB19-0612-49F0-8D5C-745BCF2A0828}"/>
              </a:ext>
            </a:extLst>
          </p:cNvPr>
          <p:cNvGrpSpPr/>
          <p:nvPr/>
        </p:nvGrpSpPr>
        <p:grpSpPr>
          <a:xfrm>
            <a:off x="1964369" y="2824996"/>
            <a:ext cx="2166740" cy="540000"/>
            <a:chOff x="1660358" y="2728670"/>
            <a:chExt cx="2166740" cy="540000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931B768A-74B6-4F93-9FF1-39900D79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0358" y="2728670"/>
              <a:ext cx="540000" cy="5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C61E1C-8802-44F4-91B9-E1DD108F2637}"/>
                </a:ext>
              </a:extLst>
            </p:cNvPr>
            <p:cNvSpPr txBox="1"/>
            <p:nvPr/>
          </p:nvSpPr>
          <p:spPr>
            <a:xfrm>
              <a:off x="2459416" y="280700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Liam Lei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FF281A-D637-4BFA-A714-1C6D433F5C57}"/>
              </a:ext>
            </a:extLst>
          </p:cNvPr>
          <p:cNvGrpSpPr/>
          <p:nvPr/>
        </p:nvGrpSpPr>
        <p:grpSpPr>
          <a:xfrm>
            <a:off x="1964369" y="4242314"/>
            <a:ext cx="5929805" cy="1957318"/>
            <a:chOff x="1964369" y="3876804"/>
            <a:chExt cx="5929805" cy="19573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CED406-0551-4655-8FC4-B773E9AB2ED8}"/>
                </a:ext>
              </a:extLst>
            </p:cNvPr>
            <p:cNvSpPr txBox="1"/>
            <p:nvPr/>
          </p:nvSpPr>
          <p:spPr>
            <a:xfrm>
              <a:off x="2716090" y="3895130"/>
              <a:ext cx="517808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Email:  </a:t>
              </a:r>
              <a:r>
                <a:rPr lang="en-US" sz="2400" dirty="0">
                  <a:hlinkClick r:id="rId4"/>
                </a:rPr>
                <a:t>liamli@ipm.edu.mo</a:t>
              </a:r>
              <a:endParaRPr lang="en-US" sz="2400" dirty="0"/>
            </a:p>
            <a:p>
              <a:endParaRPr lang="en-US" sz="2400" dirty="0"/>
            </a:p>
            <a:p>
              <a:r>
                <a:rPr lang="en-US" sz="2400" dirty="0"/>
                <a:t>Phone: (853) 8599 6577</a:t>
              </a:r>
            </a:p>
            <a:p>
              <a:endParaRPr lang="en-US" sz="2400" dirty="0"/>
            </a:p>
            <a:p>
              <a:r>
                <a:rPr lang="en-US" sz="2400" dirty="0"/>
                <a:t>Office: Room A303, Chi-Un Building</a:t>
              </a:r>
            </a:p>
          </p:txBody>
        </p:sp>
        <p:pic>
          <p:nvPicPr>
            <p:cNvPr id="10" name="Graphic 9" descr="Open envelope">
              <a:extLst>
                <a:ext uri="{FF2B5EF4-FFF2-40B4-BE49-F238E27FC236}">
                  <a16:creationId xmlns:a16="http://schemas.microsoft.com/office/drawing/2014/main" id="{43F872E3-0242-4C4C-8828-703033C2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78153" y="387680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 descr="Telephone">
              <a:extLst>
                <a:ext uri="{FF2B5EF4-FFF2-40B4-BE49-F238E27FC236}">
                  <a16:creationId xmlns:a16="http://schemas.microsoft.com/office/drawing/2014/main" id="{F6747244-2E72-44BA-8391-61A60340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64369" y="4594626"/>
              <a:ext cx="540000" cy="540000"/>
            </a:xfrm>
            <a:prstGeom prst="rect">
              <a:avLst/>
            </a:prstGeom>
          </p:spPr>
        </p:pic>
        <p:pic>
          <p:nvPicPr>
            <p:cNvPr id="14" name="Graphic 13" descr="Building">
              <a:extLst>
                <a:ext uri="{FF2B5EF4-FFF2-40B4-BE49-F238E27FC236}">
                  <a16:creationId xmlns:a16="http://schemas.microsoft.com/office/drawing/2014/main" id="{A04650AE-C568-420D-BB99-F37DC4E9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64369" y="529412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466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316F-6CEB-411D-9A56-BB9B71AC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Enterprise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DB4D2-3B19-4F3D-ADCD-396374395C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Billing System</a:t>
            </a:r>
          </a:p>
          <a:p>
            <a:r>
              <a:rPr lang="en-US" dirty="0"/>
              <a:t>Business Intelligence (BI)</a:t>
            </a:r>
          </a:p>
          <a:p>
            <a:r>
              <a:rPr lang="en-US" dirty="0"/>
              <a:t>Content Management System (CMS)</a:t>
            </a:r>
          </a:p>
          <a:p>
            <a:r>
              <a:rPr lang="en-US" dirty="0"/>
              <a:t>Customer Relationship Management (CRM)</a:t>
            </a:r>
          </a:p>
          <a:p>
            <a:r>
              <a:rPr lang="en-US" dirty="0"/>
              <a:t>Enterprise Application Integration (EAI)</a:t>
            </a:r>
          </a:p>
          <a:p>
            <a:r>
              <a:rPr lang="en-US" dirty="0"/>
              <a:t>Enterprise Forms Automation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362D8-64F2-4F76-9143-52335AE2CB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Enterprise Resource Planning (ERP)</a:t>
            </a:r>
          </a:p>
          <a:p>
            <a:r>
              <a:rPr lang="en-US" dirty="0"/>
              <a:t>Human Resource Management (HRM)</a:t>
            </a:r>
          </a:p>
          <a:p>
            <a:r>
              <a:rPr lang="en-US" dirty="0"/>
              <a:t>Interactive Product Catalogue</a:t>
            </a:r>
          </a:p>
          <a:p>
            <a:r>
              <a:rPr lang="en-US" dirty="0"/>
              <a:t>Key Performance Indicator (KPI)</a:t>
            </a:r>
          </a:p>
          <a:p>
            <a:r>
              <a:rPr lang="en-US" dirty="0"/>
              <a:t>Online Shopping and payment processing.</a:t>
            </a:r>
          </a:p>
        </p:txBody>
      </p:sp>
    </p:spTree>
    <p:extLst>
      <p:ext uri="{BB962C8B-B14F-4D97-AF65-F5344CB8AC3E}">
        <p14:creationId xmlns:p14="http://schemas.microsoft.com/office/powerpoint/2010/main" val="1348153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AF7C-1043-409E-B2BF-9908BB8C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Gaming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7B51-E39B-4A31-B105-9822B3EFC2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Gaming Systems</a:t>
            </a:r>
          </a:p>
          <a:p>
            <a:pPr lvl="1"/>
            <a:r>
              <a:rPr lang="en-US" sz="2400" dirty="0"/>
              <a:t>Gaming Accounting System</a:t>
            </a:r>
          </a:p>
          <a:p>
            <a:pPr lvl="1"/>
            <a:r>
              <a:rPr lang="en-US" sz="2400" dirty="0"/>
              <a:t>Gaming Report System</a:t>
            </a:r>
          </a:p>
          <a:p>
            <a:pPr lvl="1"/>
            <a:r>
              <a:rPr lang="en-US" sz="2400" dirty="0"/>
              <a:t>Backend Integration Management System</a:t>
            </a:r>
          </a:p>
          <a:p>
            <a:pPr lvl="1"/>
            <a:r>
              <a:rPr lang="en-US" sz="2400" dirty="0"/>
              <a:t>World-wide Player Checking System</a:t>
            </a:r>
          </a:p>
          <a:p>
            <a:pPr lvl="1"/>
            <a:r>
              <a:rPr lang="en-US" sz="2400" dirty="0"/>
              <a:t>Cage Operation System</a:t>
            </a:r>
          </a:p>
          <a:p>
            <a:pPr lvl="1"/>
            <a:r>
              <a:rPr lang="en-US" sz="2400" dirty="0"/>
              <a:t>Slot Machine Management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39C3F-1004-48F4-89CD-95ECEBB448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Gaming Systems</a:t>
            </a:r>
          </a:p>
          <a:p>
            <a:pPr lvl="1"/>
            <a:r>
              <a:rPr lang="en-US" sz="2400" dirty="0"/>
              <a:t>Marketing Kiosk</a:t>
            </a:r>
          </a:p>
          <a:p>
            <a:pPr lvl="1"/>
            <a:r>
              <a:rPr lang="en-US" sz="2400" dirty="0"/>
              <a:t>Gaming Rule Kiosk</a:t>
            </a:r>
          </a:p>
          <a:p>
            <a:pPr lvl="1"/>
            <a:r>
              <a:rPr lang="en-US" sz="2400" dirty="0"/>
              <a:t>Baccarat Display System</a:t>
            </a:r>
          </a:p>
          <a:p>
            <a:pPr lvl="1"/>
            <a:r>
              <a:rPr lang="en-US" sz="2400" dirty="0"/>
              <a:t>Roulette Display System</a:t>
            </a:r>
          </a:p>
          <a:p>
            <a:pPr lvl="1"/>
            <a:r>
              <a:rPr lang="en-US" sz="2400" dirty="0"/>
              <a:t>Player Card Management System</a:t>
            </a:r>
          </a:p>
          <a:p>
            <a:pPr lvl="1"/>
            <a:r>
              <a:rPr lang="en-US" sz="2400" dirty="0"/>
              <a:t>Player Reward System</a:t>
            </a:r>
          </a:p>
          <a:p>
            <a:pPr lvl="1"/>
            <a:r>
              <a:rPr lang="en-US" sz="2400" dirty="0"/>
              <a:t>Gift Promotion Mobile Application</a:t>
            </a:r>
          </a:p>
          <a:p>
            <a:pPr lvl="1"/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8649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987F-F23A-4B7E-966C-50EDA525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Non-Gaming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6A04-69D3-4756-91BF-0BCE4E5610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Non-Gaming Systems</a:t>
            </a:r>
          </a:p>
          <a:p>
            <a:pPr lvl="1"/>
            <a:r>
              <a:rPr lang="en-US" sz="2200" dirty="0"/>
              <a:t>Global Document</a:t>
            </a:r>
          </a:p>
          <a:p>
            <a:pPr lvl="1"/>
            <a:r>
              <a:rPr lang="en-US" sz="2200" dirty="0"/>
              <a:t>Staff Learning &amp; Training</a:t>
            </a:r>
          </a:p>
          <a:p>
            <a:pPr lvl="1"/>
            <a:r>
              <a:rPr lang="en-US" sz="2200" dirty="0"/>
              <a:t>Source Control</a:t>
            </a:r>
          </a:p>
          <a:p>
            <a:pPr lvl="1"/>
            <a:r>
              <a:rPr lang="en-US" sz="2200" dirty="0"/>
              <a:t>Human Resources (HR)</a:t>
            </a:r>
          </a:p>
          <a:p>
            <a:pPr lvl="1"/>
            <a:r>
              <a:rPr lang="en-US" sz="2200" dirty="0"/>
              <a:t>Wine Inventory</a:t>
            </a:r>
          </a:p>
          <a:p>
            <a:pPr lvl="1"/>
            <a:r>
              <a:rPr lang="en-US" sz="2200" dirty="0"/>
              <a:t>Procurement</a:t>
            </a:r>
          </a:p>
          <a:p>
            <a:pPr lvl="1"/>
            <a:r>
              <a:rPr lang="en-US" sz="2200" dirty="0"/>
              <a:t>Point of Sale (POS)</a:t>
            </a:r>
          </a:p>
          <a:p>
            <a:pPr lvl="1"/>
            <a:r>
              <a:rPr lang="en-US" sz="2200" dirty="0"/>
              <a:t>Digital Signage</a:t>
            </a:r>
          </a:p>
          <a:p>
            <a:pPr lvl="1"/>
            <a:r>
              <a:rPr lang="en-US" sz="2200" dirty="0"/>
              <a:t>Signature, Passport OCR Capture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9ACE6-D522-48FD-ACB2-6A00876EE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Non-Gaming Systems</a:t>
            </a:r>
          </a:p>
          <a:p>
            <a:pPr lvl="1"/>
            <a:r>
              <a:rPr lang="en-US" sz="2400" dirty="0"/>
              <a:t>Performance Monitoring</a:t>
            </a:r>
          </a:p>
          <a:p>
            <a:pPr lvl="1"/>
            <a:r>
              <a:rPr lang="en-US" sz="2400" dirty="0"/>
              <a:t>Limousine Tracking</a:t>
            </a:r>
          </a:p>
          <a:p>
            <a:pPr lvl="1"/>
            <a:r>
              <a:rPr lang="en-US" sz="2400" dirty="0"/>
              <a:t>Incident and Log</a:t>
            </a:r>
          </a:p>
          <a:p>
            <a:pPr lvl="1"/>
            <a:r>
              <a:rPr lang="en-US" sz="2400" dirty="0"/>
              <a:t>Hotel Room Reservation</a:t>
            </a:r>
          </a:p>
          <a:p>
            <a:pPr lvl="1"/>
            <a:r>
              <a:rPr lang="en-US" sz="2400" dirty="0"/>
              <a:t>Internal Wire</a:t>
            </a:r>
          </a:p>
          <a:p>
            <a:pPr lvl="1"/>
            <a:r>
              <a:rPr lang="en-US" sz="2400" dirty="0"/>
              <a:t>F&amp;B Booking</a:t>
            </a:r>
          </a:p>
          <a:p>
            <a:pPr lvl="1"/>
            <a:r>
              <a:rPr lang="en-US" sz="2400" dirty="0"/>
              <a:t>Hotel Housekeeping</a:t>
            </a:r>
          </a:p>
          <a:p>
            <a:pPr lvl="1"/>
            <a:r>
              <a:rPr lang="en-US" sz="2400" dirty="0"/>
              <a:t>Hotel Property (Opera)</a:t>
            </a:r>
          </a:p>
          <a:p>
            <a:pPr lvl="1"/>
            <a:r>
              <a:rPr lang="en-US" sz="2400" dirty="0"/>
              <a:t>Financial &amp; Payment</a:t>
            </a:r>
          </a:p>
          <a:p>
            <a:pPr lvl="1"/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23462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23129B7-C824-4CB5-97BC-E7FE95AFA7F2}"/>
              </a:ext>
            </a:extLst>
          </p:cNvPr>
          <p:cNvGrpSpPr/>
          <p:nvPr/>
        </p:nvGrpSpPr>
        <p:grpSpPr>
          <a:xfrm>
            <a:off x="6884407" y="3429000"/>
            <a:ext cx="4156740" cy="646332"/>
            <a:chOff x="7136901" y="3986280"/>
            <a:chExt cx="4156740" cy="646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8B8271-9724-4CB6-A44C-9A2D30685AB1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01" y="4309446"/>
              <a:ext cx="18466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06E9E-2760-486F-9C88-FBC9E855D1F0}"/>
                </a:ext>
              </a:extLst>
            </p:cNvPr>
            <p:cNvSpPr txBox="1"/>
            <p:nvPr/>
          </p:nvSpPr>
          <p:spPr>
            <a:xfrm>
              <a:off x="8983578" y="3986281"/>
              <a:ext cx="2310063" cy="646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Information</a:t>
              </a:r>
            </a:p>
            <a:p>
              <a:pPr algn="ctr"/>
              <a:r>
                <a:rPr lang="en-US" dirty="0"/>
                <a:t> system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0E51E8-F68D-4845-8195-B787F7E8BE98}"/>
                </a:ext>
              </a:extLst>
            </p:cNvPr>
            <p:cNvSpPr txBox="1"/>
            <p:nvPr/>
          </p:nvSpPr>
          <p:spPr>
            <a:xfrm>
              <a:off x="7361491" y="3986280"/>
              <a:ext cx="1397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Used in </a:t>
              </a:r>
            </a:p>
            <a:p>
              <a:r>
                <a:rPr lang="en-US" dirty="0"/>
                <a:t>building an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54D09E-3577-4E08-86FA-58F8AB27A961}"/>
              </a:ext>
            </a:extLst>
          </p:cNvPr>
          <p:cNvGrpSpPr/>
          <p:nvPr/>
        </p:nvGrpSpPr>
        <p:grpSpPr>
          <a:xfrm>
            <a:off x="345777" y="702310"/>
            <a:ext cx="6566535" cy="5453380"/>
            <a:chOff x="2903855" y="652780"/>
            <a:chExt cx="6566535" cy="5453380"/>
          </a:xfrm>
        </p:grpSpPr>
        <p:sp>
          <p:nvSpPr>
            <p:cNvPr id="24" name="圆角矩形 3">
              <a:extLst>
                <a:ext uri="{FF2B5EF4-FFF2-40B4-BE49-F238E27FC236}">
                  <a16:creationId xmlns:a16="http://schemas.microsoft.com/office/drawing/2014/main" id="{D35C3063-CE1A-4500-9A78-DC627E97676E}"/>
                </a:ext>
              </a:extLst>
            </p:cNvPr>
            <p:cNvSpPr/>
            <p:nvPr/>
          </p:nvSpPr>
          <p:spPr>
            <a:xfrm>
              <a:off x="2903855" y="652780"/>
              <a:ext cx="6566535" cy="5453380"/>
            </a:xfrm>
            <a:prstGeom prst="roundRect">
              <a:avLst/>
            </a:prstGeom>
            <a:solidFill>
              <a:srgbClr val="9BBB59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文泉驿微米黑" panose="020B0606030804020204"/>
                <a:cs typeface="+mn-cs"/>
              </a:endParaRPr>
            </a:p>
          </p:txBody>
        </p:sp>
        <p:sp>
          <p:nvSpPr>
            <p:cNvPr id="25" name="圆角矩形 4">
              <a:extLst>
                <a:ext uri="{FF2B5EF4-FFF2-40B4-BE49-F238E27FC236}">
                  <a16:creationId xmlns:a16="http://schemas.microsoft.com/office/drawing/2014/main" id="{0E365FDE-92A2-41E0-85BF-9B679D18F09A}"/>
                </a:ext>
              </a:extLst>
            </p:cNvPr>
            <p:cNvSpPr/>
            <p:nvPr/>
          </p:nvSpPr>
          <p:spPr>
            <a:xfrm>
              <a:off x="3273425" y="1551940"/>
              <a:ext cx="5826760" cy="2559685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satMod val="103000"/>
                    <a:lumMod val="102000"/>
                    <a:tint val="94000"/>
                  </a:srgbClr>
                </a:gs>
                <a:gs pos="50000">
                  <a:srgbClr val="4BACC6">
                    <a:satMod val="110000"/>
                    <a:lumMod val="100000"/>
                    <a:shade val="100000"/>
                  </a:srgbClr>
                </a:gs>
                <a:gs pos="100000">
                  <a:srgbClr val="4BACC6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文泉驿微米黑" panose="020B0606030804020204"/>
                <a:cs typeface="+mn-cs"/>
              </a:endParaRPr>
            </a:p>
          </p:txBody>
        </p:sp>
        <p:sp>
          <p:nvSpPr>
            <p:cNvPr id="26" name="圆角矩形 5">
              <a:extLst>
                <a:ext uri="{FF2B5EF4-FFF2-40B4-BE49-F238E27FC236}">
                  <a16:creationId xmlns:a16="http://schemas.microsoft.com/office/drawing/2014/main" id="{89652B88-AF01-428B-838A-9E2958834D5C}"/>
                </a:ext>
              </a:extLst>
            </p:cNvPr>
            <p:cNvSpPr/>
            <p:nvPr/>
          </p:nvSpPr>
          <p:spPr>
            <a:xfrm>
              <a:off x="3211195" y="4350385"/>
              <a:ext cx="5951855" cy="1487170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satMod val="103000"/>
                    <a:lumMod val="102000"/>
                    <a:tint val="94000"/>
                  </a:srgbClr>
                </a:gs>
                <a:gs pos="50000">
                  <a:srgbClr val="8064A2">
                    <a:satMod val="110000"/>
                    <a:lumMod val="100000"/>
                    <a:shade val="100000"/>
                  </a:srgbClr>
                </a:gs>
                <a:gs pos="100000">
                  <a:srgbClr val="8064A2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文泉驿微米黑" panose="020B0606030804020204"/>
                <a:cs typeface="+mn-cs"/>
              </a:endParaRPr>
            </a:p>
          </p:txBody>
        </p:sp>
        <p:sp>
          <p:nvSpPr>
            <p:cNvPr id="27" name="圆角矩形 6">
              <a:extLst>
                <a:ext uri="{FF2B5EF4-FFF2-40B4-BE49-F238E27FC236}">
                  <a16:creationId xmlns:a16="http://schemas.microsoft.com/office/drawing/2014/main" id="{819A8F38-839A-4949-A452-CD5E5CEBD0BC}"/>
                </a:ext>
              </a:extLst>
            </p:cNvPr>
            <p:cNvSpPr/>
            <p:nvPr/>
          </p:nvSpPr>
          <p:spPr>
            <a:xfrm>
              <a:off x="6369685" y="1825625"/>
              <a:ext cx="2538730" cy="2063750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satMod val="103000"/>
                    <a:lumMod val="102000"/>
                    <a:tint val="94000"/>
                  </a:srgbClr>
                </a:gs>
                <a:gs pos="50000">
                  <a:srgbClr val="F79646">
                    <a:satMod val="110000"/>
                    <a:lumMod val="100000"/>
                    <a:shade val="100000"/>
                  </a:srgbClr>
                </a:gs>
                <a:gs pos="100000">
                  <a:srgbClr val="F79646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文泉驿微米黑" panose="020B0606030804020204"/>
                <a:cs typeface="+mn-cs"/>
              </a:endParaRPr>
            </a:p>
          </p:txBody>
        </p:sp>
        <p:sp>
          <p:nvSpPr>
            <p:cNvPr id="28" name="文本框 7">
              <a:extLst>
                <a:ext uri="{FF2B5EF4-FFF2-40B4-BE49-F238E27FC236}">
                  <a16:creationId xmlns:a16="http://schemas.microsoft.com/office/drawing/2014/main" id="{D45AA231-7AF6-489E-90B5-A800ED2D96F4}"/>
                </a:ext>
              </a:extLst>
            </p:cNvPr>
            <p:cNvSpPr txBox="1"/>
            <p:nvPr/>
          </p:nvSpPr>
          <p:spPr>
            <a:xfrm>
              <a:off x="3470275" y="905510"/>
              <a:ext cx="24307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Computer Software: </a:t>
              </a:r>
            </a:p>
          </p:txBody>
        </p:sp>
        <p:sp>
          <p:nvSpPr>
            <p:cNvPr id="29" name="文本框 9">
              <a:extLst>
                <a:ext uri="{FF2B5EF4-FFF2-40B4-BE49-F238E27FC236}">
                  <a16:creationId xmlns:a16="http://schemas.microsoft.com/office/drawing/2014/main" id="{30D7D2B4-4C77-4B20-B6C4-A193DB395266}"/>
                </a:ext>
              </a:extLst>
            </p:cNvPr>
            <p:cNvSpPr txBox="1"/>
            <p:nvPr/>
          </p:nvSpPr>
          <p:spPr>
            <a:xfrm>
              <a:off x="3470275" y="1684020"/>
              <a:ext cx="255711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Application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 Software: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E-mail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Word processor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Spreadsheet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Web browser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etc.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 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070B9498-25A5-49C5-BE37-DD00DB74C673}"/>
                </a:ext>
              </a:extLst>
            </p:cNvPr>
            <p:cNvSpPr txBox="1"/>
            <p:nvPr/>
          </p:nvSpPr>
          <p:spPr>
            <a:xfrm>
              <a:off x="3546475" y="4486910"/>
              <a:ext cx="244348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System</a:t>
              </a: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 Software: 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文泉驿微米黑" panose="020B0606030804020204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Middleware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Database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Operating System, etc</a:t>
              </a:r>
            </a:p>
          </p:txBody>
        </p: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03F7DEB9-5C09-4F0A-A797-01BECC1DBEEF}"/>
                </a:ext>
              </a:extLst>
            </p:cNvPr>
            <p:cNvSpPr txBox="1"/>
            <p:nvPr/>
          </p:nvSpPr>
          <p:spPr>
            <a:xfrm>
              <a:off x="6518910" y="2118995"/>
              <a:ext cx="2240280" cy="1476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Enterprise system: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ERP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CRM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SCM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文泉驿微米黑" panose="020B0606030804020204"/>
                </a:rPr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2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AE1D-5770-4DBC-9BC5-3FB65987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Enterprise Level Systems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E5B7-8466-43BA-B882-51C8670DA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Performance</a:t>
            </a:r>
          </a:p>
          <a:p>
            <a:pPr lvl="1"/>
            <a:r>
              <a:rPr lang="en-US" dirty="0"/>
              <a:t>Able to provide rapid transaction time even in peak hours.</a:t>
            </a:r>
          </a:p>
          <a:p>
            <a:pPr lvl="1"/>
            <a:r>
              <a:rPr lang="en-US" dirty="0"/>
              <a:t>Able to process massive amount of transactions concurrently.</a:t>
            </a:r>
          </a:p>
          <a:p>
            <a:r>
              <a:rPr lang="en-US" dirty="0"/>
              <a:t>Stable &amp; Robustness</a:t>
            </a:r>
          </a:p>
          <a:p>
            <a:pPr lvl="1"/>
            <a:r>
              <a:rPr lang="en-US" dirty="0"/>
              <a:t>Server running consistently and correctly as expected under any kinds of legal and illegal operations.</a:t>
            </a:r>
          </a:p>
          <a:p>
            <a:pPr lvl="1"/>
            <a:r>
              <a:rPr lang="en-US" dirty="0"/>
              <a:t>Constantly amend and improve to prevent loopholes.</a:t>
            </a:r>
          </a:p>
          <a:p>
            <a:pPr lvl="1"/>
            <a:r>
              <a:rPr lang="en-US" dirty="0"/>
              <a:t>System environmental upgrade to fix potential problems.</a:t>
            </a:r>
          </a:p>
          <a:p>
            <a:r>
              <a:rPr lang="en-US" dirty="0"/>
              <a:t>Resilience Control</a:t>
            </a:r>
          </a:p>
          <a:p>
            <a:pPr lvl="1"/>
            <a:r>
              <a:rPr lang="en-US" dirty="0"/>
              <a:t>Anti-virus, malicious software prevention.</a:t>
            </a:r>
          </a:p>
          <a:p>
            <a:pPr lvl="1"/>
            <a:r>
              <a:rPr lang="en-US" dirty="0"/>
              <a:t>Power supply shortage.</a:t>
            </a:r>
          </a:p>
        </p:txBody>
      </p:sp>
    </p:spTree>
    <p:extLst>
      <p:ext uri="{BB962C8B-B14F-4D97-AF65-F5344CB8AC3E}">
        <p14:creationId xmlns:p14="http://schemas.microsoft.com/office/powerpoint/2010/main" val="390827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F404-93CE-4D5C-9BB3-AD728E0D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Enterprise Level Systems and Applications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A8DB-9A9C-4C40-9510-23BB5066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Effectiveness</a:t>
            </a:r>
          </a:p>
          <a:p>
            <a:pPr lvl="1"/>
            <a:r>
              <a:rPr lang="en-US" dirty="0"/>
              <a:t>Short development effort but high profitable product.</a:t>
            </a:r>
          </a:p>
          <a:p>
            <a:r>
              <a:rPr lang="en-US" dirty="0"/>
              <a:t>Extensible &amp; Flexible</a:t>
            </a:r>
          </a:p>
          <a:p>
            <a:pPr lvl="1"/>
            <a:r>
              <a:rPr lang="en-US" dirty="0"/>
              <a:t>Ease of further development and integration with others.</a:t>
            </a:r>
          </a:p>
          <a:p>
            <a:r>
              <a:rPr lang="en-US" dirty="0"/>
              <a:t>Disaster Recovery (DR)</a:t>
            </a:r>
          </a:p>
          <a:p>
            <a:pPr lvl="1"/>
            <a:r>
              <a:rPr lang="en-US" dirty="0"/>
              <a:t>Data &amp; software backup and recovery mechanism.</a:t>
            </a:r>
          </a:p>
          <a:p>
            <a:pPr lvl="1"/>
            <a:r>
              <a:rPr lang="en-US" dirty="0"/>
              <a:t>Data Centers and DR sites are required.</a:t>
            </a:r>
          </a:p>
          <a:p>
            <a:r>
              <a:rPr lang="en-US" dirty="0"/>
              <a:t>High Availability (HA)</a:t>
            </a:r>
          </a:p>
          <a:p>
            <a:pPr lvl="1"/>
            <a:r>
              <a:rPr lang="en-US" dirty="0"/>
              <a:t>Provide almost zero downtime services (24 x 7).</a:t>
            </a:r>
          </a:p>
          <a:p>
            <a:pPr lvl="1"/>
            <a:r>
              <a:rPr lang="en-US" dirty="0"/>
              <a:t>Load balancing, failover, virtual servers, etc.</a:t>
            </a:r>
          </a:p>
        </p:txBody>
      </p:sp>
    </p:spTree>
    <p:extLst>
      <p:ext uri="{BB962C8B-B14F-4D97-AF65-F5344CB8AC3E}">
        <p14:creationId xmlns:p14="http://schemas.microsoft.com/office/powerpoint/2010/main" val="111778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A48F-57B4-4892-A4AC-F7F1DB24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Enterprise Level Systems and Applications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646C-9296-4A2D-BD16-4F8DE2C23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Resource Management and Optimization</a:t>
            </a:r>
          </a:p>
          <a:p>
            <a:pPr lvl="1"/>
            <a:r>
              <a:rPr lang="en-US" sz="2000" dirty="0"/>
              <a:t>Database, application servers, operating system, network optimization.</a:t>
            </a:r>
          </a:p>
          <a:p>
            <a:r>
              <a:rPr lang="en-US" sz="2400" dirty="0"/>
              <a:t>Standardization &amp; Documentation</a:t>
            </a:r>
          </a:p>
          <a:p>
            <a:pPr lvl="1"/>
            <a:r>
              <a:rPr lang="en-US" sz="2000" dirty="0"/>
              <a:t>Provide enough documents (system handbooks, operational guidelines, administration whitepaper, etc.) to explain the system.</a:t>
            </a:r>
          </a:p>
          <a:p>
            <a:pPr lvl="1"/>
            <a:r>
              <a:rPr lang="en-US" sz="2000" dirty="0"/>
              <a:t>Acquire the industrial International Organization for Standardization (ISO) to reduce operational risks, maintain high quality of services and secure to achieve industrial standard level.</a:t>
            </a:r>
          </a:p>
          <a:p>
            <a:pPr lvl="1"/>
            <a:r>
              <a:rPr lang="en-US" sz="2000" dirty="0"/>
              <a:t>Code of Practice for staffs to follow the operational procedures.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B420-80EF-4A16-B100-BDE7DE55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trend of 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CD2D-926E-43AA-BB57-73693CB0E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1980s</a:t>
            </a:r>
          </a:p>
          <a:p>
            <a:pPr lvl="1"/>
            <a:r>
              <a:rPr lang="en-US" dirty="0"/>
              <a:t>AS/400 Applications</a:t>
            </a:r>
          </a:p>
          <a:p>
            <a:pPr lvl="1"/>
            <a:r>
              <a:rPr lang="en-US" dirty="0"/>
              <a:t>Token ring connection and Internet is not widely use in commercial areas</a:t>
            </a:r>
          </a:p>
          <a:p>
            <a:r>
              <a:rPr lang="en-US" dirty="0"/>
              <a:t>1990s</a:t>
            </a:r>
          </a:p>
          <a:p>
            <a:pPr lvl="1"/>
            <a:r>
              <a:rPr lang="en-US" dirty="0"/>
              <a:t>Mainframe Applications</a:t>
            </a:r>
          </a:p>
          <a:p>
            <a:pPr lvl="1"/>
            <a:r>
              <a:rPr lang="en-US" dirty="0"/>
              <a:t>Starts to use Internet with 56kbit/s speed</a:t>
            </a:r>
          </a:p>
          <a:p>
            <a:r>
              <a:rPr lang="en-US" dirty="0"/>
              <a:t>2000s</a:t>
            </a:r>
          </a:p>
          <a:p>
            <a:pPr lvl="1"/>
            <a:r>
              <a:rPr lang="en-US" dirty="0"/>
              <a:t>Web Applications, Data Warehouse Projects, Business Intelligent Projects, etc.</a:t>
            </a:r>
          </a:p>
          <a:p>
            <a:pPr lvl="1"/>
            <a:r>
              <a:rPr lang="en-US" dirty="0"/>
              <a:t>Local ISP provides leased line for companies with Mbit/s speed</a:t>
            </a:r>
          </a:p>
          <a:p>
            <a:r>
              <a:rPr lang="en-US" dirty="0"/>
              <a:t>2010s</a:t>
            </a:r>
          </a:p>
          <a:p>
            <a:pPr lvl="1"/>
            <a:r>
              <a:rPr lang="en-US" dirty="0"/>
              <a:t>Cloud Computing, Big Data, Visualization, Mobile App, etc.</a:t>
            </a:r>
          </a:p>
          <a:p>
            <a:pPr lvl="1"/>
            <a:r>
              <a:rPr lang="en-US" dirty="0"/>
              <a:t>Local ISP provides fiber optic network with Gbit/s speed</a:t>
            </a:r>
          </a:p>
          <a:p>
            <a:r>
              <a:rPr lang="en-US" dirty="0"/>
              <a:t>Possibilities in 2020s</a:t>
            </a:r>
          </a:p>
          <a:p>
            <a:pPr lvl="1"/>
            <a:r>
              <a:rPr lang="en-US" dirty="0"/>
              <a:t>Blockchain, IoT, AI agents, Smart Applications, microservices, etc.</a:t>
            </a:r>
          </a:p>
          <a:p>
            <a:pPr lvl="1"/>
            <a:r>
              <a:rPr lang="en-US" dirty="0"/>
              <a:t>Local ISP provides wireless network with Gbit/s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6BC74-2745-4C53-BE0A-21DAB92AB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14" y="3064355"/>
            <a:ext cx="2781688" cy="2686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DAD68-DBD8-4A04-98FB-7EF0C1FFA14F}"/>
              </a:ext>
            </a:extLst>
          </p:cNvPr>
          <p:cNvSpPr/>
          <p:nvPr/>
        </p:nvSpPr>
        <p:spPr>
          <a:xfrm>
            <a:off x="8678779" y="3192379"/>
            <a:ext cx="1925053" cy="5611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295F74-7124-4542-8A59-0E72549091A6}"/>
              </a:ext>
            </a:extLst>
          </p:cNvPr>
          <p:cNvSpPr/>
          <p:nvPr/>
        </p:nvSpPr>
        <p:spPr>
          <a:xfrm>
            <a:off x="8678779" y="3753540"/>
            <a:ext cx="802106" cy="4331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D25FD-65F4-415B-92E5-8C2F6A39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architectures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036A47-E8FD-4EE2-B5EA-383F92637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2784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36758-DFB8-418C-A277-2A69CC27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D89E3-996A-492D-B98C-67C832A62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computing system?</a:t>
            </a:r>
          </a:p>
          <a:p>
            <a:pPr lvl="1"/>
            <a:r>
              <a:rPr lang="en-US" sz="2400" dirty="0"/>
              <a:t>Computing system is defined as the combination of hardware, software, user and data				--Wikipedia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Computing system is a collection of entities(hardware, software and </a:t>
            </a:r>
            <a:r>
              <a:rPr lang="en-US" sz="2400" dirty="0" err="1"/>
              <a:t>liveware</a:t>
            </a:r>
            <a:r>
              <a:rPr lang="en-US" sz="2400" dirty="0"/>
              <a:t>) that are designed to receive, process, manage and present information in a meaningful format.       --https://peda.net/</a:t>
            </a:r>
          </a:p>
        </p:txBody>
      </p:sp>
    </p:spTree>
    <p:extLst>
      <p:ext uri="{BB962C8B-B14F-4D97-AF65-F5344CB8AC3E}">
        <p14:creationId xmlns:p14="http://schemas.microsoft.com/office/powerpoint/2010/main" val="427082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72C3-0B1E-46A0-8496-A37B9AF5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F683-5F82-4F7D-8902-08D63C8D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Lecture Times: </a:t>
            </a:r>
          </a:p>
          <a:p>
            <a:pPr lvl="1"/>
            <a:r>
              <a:rPr lang="en-US" sz="2400" dirty="0"/>
              <a:t>Tuesday 14:30 – 17:30</a:t>
            </a:r>
          </a:p>
          <a:p>
            <a:r>
              <a:rPr lang="en-US" sz="2800" dirty="0"/>
              <a:t>Assessment: </a:t>
            </a:r>
          </a:p>
          <a:p>
            <a:pPr lvl="1"/>
            <a:r>
              <a:rPr lang="en-US" sz="2400" dirty="0"/>
              <a:t>Laboratory(20%), Test(5%), Assignment(25%), Exam(50%)</a:t>
            </a:r>
          </a:p>
          <a:p>
            <a:r>
              <a:rPr lang="en-US" sz="2800" dirty="0"/>
              <a:t>Class Rules: </a:t>
            </a:r>
          </a:p>
          <a:p>
            <a:pPr lvl="1"/>
            <a:r>
              <a:rPr lang="en-US" sz="2400" dirty="0"/>
              <a:t>Don't cheat, Don't play games, don't watch videos,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2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8837-AAEF-4E4D-9F4F-EF1BBA63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61864-E2E6-4E26-8BB2-7AE6E355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7216AB-7FE6-4146-8B25-A9A1140515B6}"/>
              </a:ext>
            </a:extLst>
          </p:cNvPr>
          <p:cNvGrpSpPr/>
          <p:nvPr/>
        </p:nvGrpSpPr>
        <p:grpSpPr>
          <a:xfrm>
            <a:off x="1317492" y="2352167"/>
            <a:ext cx="9039860" cy="3847465"/>
            <a:chOff x="1574165" y="1929765"/>
            <a:chExt cx="9039860" cy="3847465"/>
          </a:xfrm>
        </p:grpSpPr>
        <p:sp>
          <p:nvSpPr>
            <p:cNvPr id="5" name="立方体 12" title="Processing">
              <a:extLst>
                <a:ext uri="{FF2B5EF4-FFF2-40B4-BE49-F238E27FC236}">
                  <a16:creationId xmlns:a16="http://schemas.microsoft.com/office/drawing/2014/main" id="{1F936A1A-DE17-4171-932C-951FA3993815}"/>
                </a:ext>
              </a:extLst>
            </p:cNvPr>
            <p:cNvSpPr/>
            <p:nvPr/>
          </p:nvSpPr>
          <p:spPr>
            <a:xfrm>
              <a:off x="1574165" y="4399915"/>
              <a:ext cx="2356485" cy="1377315"/>
            </a:xfrm>
            <a:prstGeom prst="cube">
              <a:avLst>
                <a:gd name="adj" fmla="val 12540"/>
              </a:avLst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en-US">
                  <a:ln w="12700" cmpd="sng">
                    <a:noFill/>
                    <a:prstDash val="solid"/>
                  </a:ln>
                  <a:solidFill>
                    <a:schemeClr val="bg1"/>
                  </a:solidFill>
                </a:rPr>
                <a:t>Input</a:t>
              </a:r>
            </a:p>
          </p:txBody>
        </p:sp>
        <p:sp>
          <p:nvSpPr>
            <p:cNvPr id="6" name="立方体 13" title="Processing">
              <a:extLst>
                <a:ext uri="{FF2B5EF4-FFF2-40B4-BE49-F238E27FC236}">
                  <a16:creationId xmlns:a16="http://schemas.microsoft.com/office/drawing/2014/main" id="{0C072761-4972-4369-8283-B292E472BE81}"/>
                </a:ext>
              </a:extLst>
            </p:cNvPr>
            <p:cNvSpPr/>
            <p:nvPr/>
          </p:nvSpPr>
          <p:spPr>
            <a:xfrm>
              <a:off x="4917440" y="4399915"/>
              <a:ext cx="2356485" cy="1377315"/>
            </a:xfrm>
            <a:prstGeom prst="cube">
              <a:avLst>
                <a:gd name="adj" fmla="val 12540"/>
              </a:avLst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>
                  <a:ln w="12700" cmpd="sng">
                    <a:noFill/>
                    <a:prstDash val="solid"/>
                  </a:ln>
                  <a:solidFill>
                    <a:schemeClr val="bg1"/>
                  </a:solidFill>
                </a:rPr>
                <a:t>Processing</a:t>
              </a:r>
            </a:p>
          </p:txBody>
        </p:sp>
        <p:sp>
          <p:nvSpPr>
            <p:cNvPr id="7" name="立方体 14" title="Processing">
              <a:extLst>
                <a:ext uri="{FF2B5EF4-FFF2-40B4-BE49-F238E27FC236}">
                  <a16:creationId xmlns:a16="http://schemas.microsoft.com/office/drawing/2014/main" id="{6166F210-5053-4F43-9099-473CC62BD973}"/>
                </a:ext>
              </a:extLst>
            </p:cNvPr>
            <p:cNvSpPr/>
            <p:nvPr/>
          </p:nvSpPr>
          <p:spPr>
            <a:xfrm>
              <a:off x="8257540" y="4399915"/>
              <a:ext cx="2356485" cy="1377315"/>
            </a:xfrm>
            <a:prstGeom prst="cube">
              <a:avLst>
                <a:gd name="adj" fmla="val 1254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en-US">
                  <a:ln w="12700" cmpd="sng">
                    <a:noFill/>
                    <a:prstDash val="solid"/>
                  </a:ln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8" name="立方体 15" title="Processing">
              <a:extLst>
                <a:ext uri="{FF2B5EF4-FFF2-40B4-BE49-F238E27FC236}">
                  <a16:creationId xmlns:a16="http://schemas.microsoft.com/office/drawing/2014/main" id="{1370C7B7-8EF8-498E-82A8-555133184BF6}"/>
                </a:ext>
              </a:extLst>
            </p:cNvPr>
            <p:cNvSpPr/>
            <p:nvPr/>
          </p:nvSpPr>
          <p:spPr>
            <a:xfrm>
              <a:off x="4908550" y="1929765"/>
              <a:ext cx="2356485" cy="1377315"/>
            </a:xfrm>
            <a:prstGeom prst="cube">
              <a:avLst>
                <a:gd name="adj" fmla="val 12540"/>
              </a:avLst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en-US">
                  <a:ln w="12700" cmpd="sng">
                    <a:noFill/>
                    <a:prstDash val="solid"/>
                  </a:ln>
                  <a:solidFill>
                    <a:schemeClr val="bg1"/>
                  </a:solidFill>
                </a:rPr>
                <a:t>Data storage</a:t>
              </a:r>
            </a:p>
          </p:txBody>
        </p:sp>
        <p:sp>
          <p:nvSpPr>
            <p:cNvPr id="9" name="右箭头 3">
              <a:extLst>
                <a:ext uri="{FF2B5EF4-FFF2-40B4-BE49-F238E27FC236}">
                  <a16:creationId xmlns:a16="http://schemas.microsoft.com/office/drawing/2014/main" id="{5E761E27-B602-4F00-A0C8-A10E0CCEC9CE}"/>
                </a:ext>
              </a:extLst>
            </p:cNvPr>
            <p:cNvSpPr/>
            <p:nvPr/>
          </p:nvSpPr>
          <p:spPr>
            <a:xfrm>
              <a:off x="4044950" y="4876165"/>
              <a:ext cx="758190" cy="424815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5">
              <a:extLst>
                <a:ext uri="{FF2B5EF4-FFF2-40B4-BE49-F238E27FC236}">
                  <a16:creationId xmlns:a16="http://schemas.microsoft.com/office/drawing/2014/main" id="{C415B8B0-EC74-469F-99E2-FB5C500F47B9}"/>
                </a:ext>
              </a:extLst>
            </p:cNvPr>
            <p:cNvSpPr/>
            <p:nvPr/>
          </p:nvSpPr>
          <p:spPr>
            <a:xfrm>
              <a:off x="7379335" y="4876165"/>
              <a:ext cx="758190" cy="424815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右箭头 6">
            <a:extLst>
              <a:ext uri="{FF2B5EF4-FFF2-40B4-BE49-F238E27FC236}">
                <a16:creationId xmlns:a16="http://schemas.microsoft.com/office/drawing/2014/main" id="{95BCCD65-AEC8-4A8F-BA50-319F4CA6DB95}"/>
              </a:ext>
            </a:extLst>
          </p:cNvPr>
          <p:cNvSpPr/>
          <p:nvPr/>
        </p:nvSpPr>
        <p:spPr>
          <a:xfrm rot="16200000">
            <a:off x="5451024" y="4063491"/>
            <a:ext cx="758190" cy="42481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5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B893-1769-41D8-A9D2-FD106310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AB661-74B1-4EF2-96C1-D9D2E96FA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600" dirty="0"/>
              <a:t>The basic functions of an application software:</a:t>
            </a:r>
          </a:p>
          <a:p>
            <a:endParaRPr lang="en-US" altLang="zh-CN" sz="3600" dirty="0"/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Data storage</a:t>
            </a:r>
            <a:r>
              <a:rPr lang="en-US" altLang="en-US" sz="2800" dirty="0">
                <a:solidFill>
                  <a:srgbClr val="0070C0"/>
                </a:solidFill>
              </a:rPr>
              <a:t> and d</a:t>
            </a:r>
            <a:r>
              <a:rPr lang="en-US" altLang="zh-CN" sz="2800" dirty="0">
                <a:solidFill>
                  <a:srgbClr val="0070C0"/>
                </a:solidFill>
              </a:rPr>
              <a:t>ata access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Application logic</a:t>
            </a:r>
          </a:p>
          <a:p>
            <a:pPr lvl="1">
              <a:lnSpc>
                <a:spcPct val="120000"/>
              </a:lnSpc>
            </a:pPr>
            <a:endParaRPr lang="en-US" altLang="zh-CN" sz="2800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rgbClr val="0070C0"/>
                </a:solidFill>
              </a:rPr>
              <a:t>Presentation logic</a:t>
            </a:r>
            <a:endParaRPr lang="en-US" dirty="0"/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ACA22AAD-0F47-4C2E-9D69-EA8B6968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37" y="3982860"/>
            <a:ext cx="1057706" cy="1057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00F28934-36F7-4444-B0D2-254DB926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66" y="2875140"/>
            <a:ext cx="986997" cy="986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0E8E8FD6-EA63-4107-A679-78FC105CE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61" y="5403186"/>
            <a:ext cx="970182" cy="970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31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24EA-EC4C-43F0-9C67-D2203919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0F07-33CD-4A66-A82E-B5209913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Application architecture is the way in which the three basic functions of applications are distributed between clients and servers hardware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8672A-1A34-4685-9313-24E02DE8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5" y="3429000"/>
            <a:ext cx="704149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68B5-8A67-4197-8C6A-30326EE7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three General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1660-4C95-4FB7-BBCE-17094E6F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Given these four broad sets of functions we can actually define three general models for application architectures:</a:t>
            </a:r>
          </a:p>
          <a:p>
            <a:pPr lvl="1"/>
            <a:r>
              <a:rPr lang="en-US" sz="2800" dirty="0"/>
              <a:t>Server-based</a:t>
            </a:r>
          </a:p>
          <a:p>
            <a:pPr lvl="1"/>
            <a:r>
              <a:rPr lang="en-US" sz="2800" dirty="0"/>
              <a:t>Client/Server</a:t>
            </a:r>
          </a:p>
          <a:p>
            <a:pPr lvl="1"/>
            <a:r>
              <a:rPr lang="en-US" sz="2800" dirty="0"/>
              <a:t>Client-based</a:t>
            </a:r>
          </a:p>
        </p:txBody>
      </p:sp>
    </p:spTree>
    <p:extLst>
      <p:ext uri="{BB962C8B-B14F-4D97-AF65-F5344CB8AC3E}">
        <p14:creationId xmlns:p14="http://schemas.microsoft.com/office/powerpoint/2010/main" val="118712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61D803-02EA-4CB2-AA1F-05CCD84B293D}"/>
              </a:ext>
            </a:extLst>
          </p:cNvPr>
          <p:cNvGrpSpPr/>
          <p:nvPr/>
        </p:nvGrpSpPr>
        <p:grpSpPr>
          <a:xfrm>
            <a:off x="455930" y="861695"/>
            <a:ext cx="11210705" cy="5476637"/>
            <a:chOff x="455930" y="861695"/>
            <a:chExt cx="11210705" cy="5476637"/>
          </a:xfrm>
        </p:grpSpPr>
        <p:pic>
          <p:nvPicPr>
            <p:cNvPr id="5" name="图片 8">
              <a:extLst>
                <a:ext uri="{FF2B5EF4-FFF2-40B4-BE49-F238E27FC236}">
                  <a16:creationId xmlns:a16="http://schemas.microsoft.com/office/drawing/2014/main" id="{588993A4-751A-43BF-8E39-1712B092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171430" y="1766570"/>
              <a:ext cx="890270" cy="89027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BD08A79-EFFB-482F-9D56-C30D437269E6}"/>
                </a:ext>
              </a:extLst>
            </p:cNvPr>
            <p:cNvSpPr txBox="1"/>
            <p:nvPr/>
          </p:nvSpPr>
          <p:spPr>
            <a:xfrm>
              <a:off x="455930" y="1873885"/>
              <a:ext cx="42559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Server-based</a:t>
              </a:r>
              <a:endParaRPr lang="en-US" altLang="zh-CN" sz="2000" dirty="0"/>
            </a:p>
            <a:p>
              <a:r>
                <a:rPr lang="en-US" altLang="zh-CN" sz="2000" i="1" dirty="0">
                  <a:solidFill>
                    <a:srgbClr val="0070C0"/>
                  </a:solidFill>
                </a:rPr>
                <a:t>Mainframe or cloud with thin clients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12C4668-39BD-4D3B-A284-6A975D53B66D}"/>
                </a:ext>
              </a:extLst>
            </p:cNvPr>
            <p:cNvSpPr txBox="1"/>
            <p:nvPr/>
          </p:nvSpPr>
          <p:spPr>
            <a:xfrm>
              <a:off x="4950460" y="861695"/>
              <a:ext cx="22220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Data access and</a:t>
              </a:r>
            </a:p>
            <a:p>
              <a:pPr algn="ctr"/>
              <a:r>
                <a:rPr lang="en-US" altLang="zh-CN" sz="2000" b="1" dirty="0"/>
                <a:t>storage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F848E70-4E06-4C88-B502-2DFC1F747490}"/>
                </a:ext>
              </a:extLst>
            </p:cNvPr>
            <p:cNvSpPr txBox="1"/>
            <p:nvPr/>
          </p:nvSpPr>
          <p:spPr>
            <a:xfrm>
              <a:off x="7615186" y="861695"/>
              <a:ext cx="14879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/>
                <a:t>Aplication</a:t>
              </a:r>
              <a:endParaRPr lang="en-US" altLang="zh-CN" sz="2000"/>
            </a:p>
            <a:p>
              <a:pPr algn="ctr"/>
              <a:r>
                <a:rPr lang="en-US" altLang="zh-CN" sz="2000" b="1"/>
                <a:t>Logic</a:t>
              </a:r>
            </a:p>
          </p:txBody>
        </p:sp>
        <p:sp>
          <p:nvSpPr>
            <p:cNvPr id="9" name="文本框 9">
              <a:extLst>
                <a:ext uri="{FF2B5EF4-FFF2-40B4-BE49-F238E27FC236}">
                  <a16:creationId xmlns:a16="http://schemas.microsoft.com/office/drawing/2014/main" id="{D16F074D-6B9E-485F-B5F0-61A752514C3C}"/>
                </a:ext>
              </a:extLst>
            </p:cNvPr>
            <p:cNvSpPr txBox="1"/>
            <p:nvPr/>
          </p:nvSpPr>
          <p:spPr>
            <a:xfrm>
              <a:off x="9883775" y="861695"/>
              <a:ext cx="17828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/>
                <a:t>Presentation</a:t>
              </a:r>
            </a:p>
            <a:p>
              <a:pPr algn="ctr"/>
              <a:r>
                <a:rPr lang="en-US" altLang="zh-CN" sz="2000" b="1"/>
                <a:t>Logic</a:t>
              </a: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3D7BFC84-3F00-421B-BE3D-63026C9A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466080" y="1784985"/>
              <a:ext cx="853440" cy="85344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图片 11">
              <a:extLst>
                <a:ext uri="{FF2B5EF4-FFF2-40B4-BE49-F238E27FC236}">
                  <a16:creationId xmlns:a16="http://schemas.microsoft.com/office/drawing/2014/main" id="{0B331FDD-D448-4FA1-A278-93410FCCB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863205" y="1715770"/>
              <a:ext cx="991870" cy="99187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文本框 12">
              <a:extLst>
                <a:ext uri="{FF2B5EF4-FFF2-40B4-BE49-F238E27FC236}">
                  <a16:creationId xmlns:a16="http://schemas.microsoft.com/office/drawing/2014/main" id="{A2C69EC4-4C23-4297-84D3-7332F536EA69}"/>
                </a:ext>
              </a:extLst>
            </p:cNvPr>
            <p:cNvSpPr txBox="1"/>
            <p:nvPr/>
          </p:nvSpPr>
          <p:spPr>
            <a:xfrm>
              <a:off x="5463540" y="2707640"/>
              <a:ext cx="88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Server</a:t>
              </a:r>
            </a:p>
          </p:txBody>
        </p:sp>
        <p:sp>
          <p:nvSpPr>
            <p:cNvPr id="13" name="文本框 13">
              <a:extLst>
                <a:ext uri="{FF2B5EF4-FFF2-40B4-BE49-F238E27FC236}">
                  <a16:creationId xmlns:a16="http://schemas.microsoft.com/office/drawing/2014/main" id="{0A8DCF6A-C03D-43BD-A964-43D02E1AADED}"/>
                </a:ext>
              </a:extLst>
            </p:cNvPr>
            <p:cNvSpPr txBox="1"/>
            <p:nvPr/>
          </p:nvSpPr>
          <p:spPr>
            <a:xfrm>
              <a:off x="10228580" y="2707640"/>
              <a:ext cx="82907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Client</a:t>
              </a:r>
            </a:p>
          </p:txBody>
        </p:sp>
        <p:sp>
          <p:nvSpPr>
            <p:cNvPr id="14" name="文本框 15">
              <a:extLst>
                <a:ext uri="{FF2B5EF4-FFF2-40B4-BE49-F238E27FC236}">
                  <a16:creationId xmlns:a16="http://schemas.microsoft.com/office/drawing/2014/main" id="{1FF992B1-79E4-47A3-81EE-1CEA78D3BA10}"/>
                </a:ext>
              </a:extLst>
            </p:cNvPr>
            <p:cNvSpPr txBox="1"/>
            <p:nvPr/>
          </p:nvSpPr>
          <p:spPr>
            <a:xfrm>
              <a:off x="7931150" y="2707640"/>
              <a:ext cx="88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Server</a:t>
              </a: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BF7BDD4B-59B2-4C04-9B85-FA03E751F987}"/>
                </a:ext>
              </a:extLst>
            </p:cNvPr>
            <p:cNvSpPr txBox="1"/>
            <p:nvPr/>
          </p:nvSpPr>
          <p:spPr>
            <a:xfrm>
              <a:off x="455930" y="3368040"/>
              <a:ext cx="47548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400" b="1" dirty="0"/>
                <a:t>Client/Server</a:t>
              </a:r>
              <a:endParaRPr lang="en-US" altLang="zh-CN" sz="2000" dirty="0"/>
            </a:p>
            <a:p>
              <a:r>
                <a:rPr lang="en-US" altLang="en-US" sz="2000" i="1" dirty="0">
                  <a:solidFill>
                    <a:srgbClr val="0070C0"/>
                  </a:solidFill>
                </a:rPr>
                <a:t>Software installed on clients and servers</a:t>
              </a:r>
            </a:p>
          </p:txBody>
        </p:sp>
        <p:pic>
          <p:nvPicPr>
            <p:cNvPr id="16" name="图片 17">
              <a:extLst>
                <a:ext uri="{FF2B5EF4-FFF2-40B4-BE49-F238E27FC236}">
                  <a16:creationId xmlns:a16="http://schemas.microsoft.com/office/drawing/2014/main" id="{8CC539D1-0171-4802-B83E-C0CBC18A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466080" y="3279140"/>
              <a:ext cx="853440" cy="85344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id="{D0258C35-F8CF-4D99-8D89-AB437F107B47}"/>
                </a:ext>
              </a:extLst>
            </p:cNvPr>
            <p:cNvSpPr txBox="1"/>
            <p:nvPr/>
          </p:nvSpPr>
          <p:spPr>
            <a:xfrm>
              <a:off x="5463540" y="4201795"/>
              <a:ext cx="88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Server</a:t>
              </a:r>
            </a:p>
          </p:txBody>
        </p:sp>
        <p:pic>
          <p:nvPicPr>
            <p:cNvPr id="18" name="图片 19">
              <a:extLst>
                <a:ext uri="{FF2B5EF4-FFF2-40B4-BE49-F238E27FC236}">
                  <a16:creationId xmlns:a16="http://schemas.microsoft.com/office/drawing/2014/main" id="{386EAFAE-DA8A-4C38-9775-A0833CE8F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162293" y="3359150"/>
              <a:ext cx="890270" cy="89027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A5BFEBD4-BADC-4B6E-A327-66372D2FA652}"/>
                </a:ext>
              </a:extLst>
            </p:cNvPr>
            <p:cNvSpPr txBox="1"/>
            <p:nvPr/>
          </p:nvSpPr>
          <p:spPr>
            <a:xfrm>
              <a:off x="10259178" y="4223850"/>
              <a:ext cx="82907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Client</a:t>
              </a:r>
            </a:p>
          </p:txBody>
        </p:sp>
        <p:pic>
          <p:nvPicPr>
            <p:cNvPr id="20" name="图片 21">
              <a:extLst>
                <a:ext uri="{FF2B5EF4-FFF2-40B4-BE49-F238E27FC236}">
                  <a16:creationId xmlns:a16="http://schemas.microsoft.com/office/drawing/2014/main" id="{BB9C842E-83AB-4EC2-B143-4CC4B817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163798" y="3279140"/>
              <a:ext cx="991870" cy="99187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图片 22">
              <a:extLst>
                <a:ext uri="{FF2B5EF4-FFF2-40B4-BE49-F238E27FC236}">
                  <a16:creationId xmlns:a16="http://schemas.microsoft.com/office/drawing/2014/main" id="{AC13DDF0-3BD1-41BB-8798-55A5C558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401761" y="3279140"/>
              <a:ext cx="991870" cy="99187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文本框 23">
              <a:extLst>
                <a:ext uri="{FF2B5EF4-FFF2-40B4-BE49-F238E27FC236}">
                  <a16:creationId xmlns:a16="http://schemas.microsoft.com/office/drawing/2014/main" id="{81DC4847-16CC-4ACC-AADE-1592079FAB95}"/>
                </a:ext>
              </a:extLst>
            </p:cNvPr>
            <p:cNvSpPr txBox="1"/>
            <p:nvPr/>
          </p:nvSpPr>
          <p:spPr>
            <a:xfrm>
              <a:off x="7163798" y="4249420"/>
              <a:ext cx="887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Server</a:t>
              </a:r>
            </a:p>
          </p:txBody>
        </p:sp>
        <p:sp>
          <p:nvSpPr>
            <p:cNvPr id="24" name="文本框 27">
              <a:extLst>
                <a:ext uri="{FF2B5EF4-FFF2-40B4-BE49-F238E27FC236}">
                  <a16:creationId xmlns:a16="http://schemas.microsoft.com/office/drawing/2014/main" id="{6EDBE319-AEA9-4018-A786-235AB8594921}"/>
                </a:ext>
              </a:extLst>
            </p:cNvPr>
            <p:cNvSpPr txBox="1"/>
            <p:nvPr/>
          </p:nvSpPr>
          <p:spPr>
            <a:xfrm>
              <a:off x="455930" y="5074285"/>
              <a:ext cx="23487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2400" b="1"/>
                <a:t>Client</a:t>
              </a:r>
              <a:r>
                <a:rPr lang="en-US" altLang="zh-CN" sz="2400" b="1"/>
                <a:t>-based</a:t>
              </a:r>
              <a:endParaRPr lang="en-US" altLang="zh-CN" sz="2000"/>
            </a:p>
            <a:p>
              <a:r>
                <a:rPr lang="en-US" altLang="en-US" sz="2000" i="1">
                  <a:solidFill>
                    <a:srgbClr val="0070C0"/>
                  </a:solidFill>
                </a:rPr>
                <a:t>Stand-alone or P2P</a:t>
              </a:r>
            </a:p>
          </p:txBody>
        </p:sp>
        <p:pic>
          <p:nvPicPr>
            <p:cNvPr id="25" name="图片 28">
              <a:extLst>
                <a:ext uri="{FF2B5EF4-FFF2-40B4-BE49-F238E27FC236}">
                  <a16:creationId xmlns:a16="http://schemas.microsoft.com/office/drawing/2014/main" id="{D0E0A53F-B242-43CA-8DBF-30B13A10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463540" y="5023485"/>
              <a:ext cx="853440" cy="85344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图片 29">
              <a:extLst>
                <a:ext uri="{FF2B5EF4-FFF2-40B4-BE49-F238E27FC236}">
                  <a16:creationId xmlns:a16="http://schemas.microsoft.com/office/drawing/2014/main" id="{DDEDCA42-5736-4ADF-BA84-C6249A4D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863205" y="4916170"/>
              <a:ext cx="991870" cy="99187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图片 30">
              <a:extLst>
                <a:ext uri="{FF2B5EF4-FFF2-40B4-BE49-F238E27FC236}">
                  <a16:creationId xmlns:a16="http://schemas.microsoft.com/office/drawing/2014/main" id="{1CBF3377-274E-4C0A-8400-AB834B1D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28580" y="5078730"/>
              <a:ext cx="890270" cy="890270"/>
            </a:xfrm>
            <a:prstGeom prst="rect">
              <a:avLst/>
            </a:prstGeom>
            <a:ln w="38100" cap="sq">
              <a:solidFill>
                <a:srgbClr val="00B0F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18B4E619-D8C7-4451-B1E6-57323C63C44E}"/>
                </a:ext>
              </a:extLst>
            </p:cNvPr>
            <p:cNvSpPr txBox="1"/>
            <p:nvPr/>
          </p:nvSpPr>
          <p:spPr>
            <a:xfrm>
              <a:off x="5509260" y="5924550"/>
              <a:ext cx="82907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Client</a:t>
              </a:r>
            </a:p>
          </p:txBody>
        </p:sp>
        <p:sp>
          <p:nvSpPr>
            <p:cNvPr id="29" name="文本框 4">
              <a:extLst>
                <a:ext uri="{FF2B5EF4-FFF2-40B4-BE49-F238E27FC236}">
                  <a16:creationId xmlns:a16="http://schemas.microsoft.com/office/drawing/2014/main" id="{C8AB9E72-9794-4B32-BCFF-45E3AFF1081F}"/>
                </a:ext>
              </a:extLst>
            </p:cNvPr>
            <p:cNvSpPr txBox="1"/>
            <p:nvPr/>
          </p:nvSpPr>
          <p:spPr>
            <a:xfrm>
              <a:off x="7975600" y="5969000"/>
              <a:ext cx="82907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Client</a:t>
              </a:r>
            </a:p>
          </p:txBody>
        </p:sp>
        <p:sp>
          <p:nvSpPr>
            <p:cNvPr id="30" name="文本框 14">
              <a:extLst>
                <a:ext uri="{FF2B5EF4-FFF2-40B4-BE49-F238E27FC236}">
                  <a16:creationId xmlns:a16="http://schemas.microsoft.com/office/drawing/2014/main" id="{64736D8D-30E4-4FCD-90A9-EDA4A62F5478}"/>
                </a:ext>
              </a:extLst>
            </p:cNvPr>
            <p:cNvSpPr txBox="1"/>
            <p:nvPr/>
          </p:nvSpPr>
          <p:spPr>
            <a:xfrm>
              <a:off x="10294620" y="5969000"/>
              <a:ext cx="82907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Client</a:t>
              </a:r>
            </a:p>
          </p:txBody>
        </p:sp>
      </p:grpSp>
      <p:sp>
        <p:nvSpPr>
          <p:cNvPr id="32" name="文本框 20">
            <a:extLst>
              <a:ext uri="{FF2B5EF4-FFF2-40B4-BE49-F238E27FC236}">
                <a16:creationId xmlns:a16="http://schemas.microsoft.com/office/drawing/2014/main" id="{60552C03-2944-43BA-B45A-BF421A3E20BC}"/>
              </a:ext>
            </a:extLst>
          </p:cNvPr>
          <p:cNvSpPr txBox="1"/>
          <p:nvPr/>
        </p:nvSpPr>
        <p:spPr>
          <a:xfrm>
            <a:off x="10411578" y="4376250"/>
            <a:ext cx="82907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29317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Server-based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145" y="1925955"/>
            <a:ext cx="2841625" cy="186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Examples</a:t>
            </a:r>
            <a:endParaRPr lang="en-US" altLang="zh-CN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Mainframes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Web applications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SaaS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91025" y="1925955"/>
            <a:ext cx="3169285" cy="25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Pros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Centralized management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Apps available form any client with access to server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07070" y="1925955"/>
            <a:ext cx="2854960" cy="41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accent5"/>
                </a:solidFill>
              </a:rPr>
              <a:t>Cons (mainframe)</a:t>
            </a:r>
            <a:endParaRPr lang="en-US" altLang="zh-CN" sz="2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Server= bottle neck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Strong investment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Hard to match supply of computational resource with demand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630" y="643255"/>
            <a:ext cx="890270" cy="89027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655" y="661670"/>
            <a:ext cx="853440" cy="853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405" y="592455"/>
            <a:ext cx="991870" cy="99187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文本框 7"/>
          <p:cNvSpPr txBox="1"/>
          <p:nvPr/>
        </p:nvSpPr>
        <p:spPr>
          <a:xfrm>
            <a:off x="7706995" y="224155"/>
            <a:ext cx="110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Server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322560" y="274955"/>
            <a:ext cx="94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Client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Client</a:t>
            </a:r>
            <a:r>
              <a:rPr lang="en-US" altLang="zh-CN"/>
              <a:t>-based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145" y="1925955"/>
            <a:ext cx="3115945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Examples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Text processors or spreadshteet software installed in laptops or PCs.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P2P environments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391025" y="1925955"/>
            <a:ext cx="316928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Pros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Lower capital requirements.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Easy to match supply of computational resources with demand.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07070" y="1925955"/>
            <a:ext cx="2854960" cy="25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Cons (mainframe)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Decentralized management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Difficulty in syncing data across clients.</a:t>
            </a:r>
            <a:endParaRPr lang="en-US" altLang="zh-CN" sz="2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630" y="643255"/>
            <a:ext cx="890270" cy="89027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370" y="680085"/>
            <a:ext cx="853440" cy="85344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690" y="592455"/>
            <a:ext cx="991870" cy="9918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9389110" y="217805"/>
            <a:ext cx="94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Client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Client / Server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575" y="1925955"/>
            <a:ext cx="3358515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Examples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Information systems with clients like...</a:t>
            </a:r>
            <a:endParaRPr lang="en-US" altLang="zh-CN" sz="240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ERP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BI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Mail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89095" y="1925955"/>
            <a:ext cx="337121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Pros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Distributed prcessing 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Relatively easy to scale where needed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Allows HW and SW of various vendors and providers to work together.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07070" y="1925955"/>
            <a:ext cx="2854960" cy="2120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chemeClr val="accent5"/>
                </a:solidFill>
              </a:rPr>
              <a:t>Cons (mainframe)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Increased compleity </a:t>
            </a:r>
            <a:endParaRPr lang="en-US" altLang="zh-CN" sz="24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400"/>
              <a:t>Requires </a:t>
            </a:r>
            <a:r>
              <a:rPr lang="en-US" altLang="en-US" sz="2400" i="1">
                <a:solidFill>
                  <a:srgbClr val="FF0000"/>
                </a:solidFill>
              </a:rPr>
              <a:t>middleware</a:t>
            </a:r>
            <a:r>
              <a:rPr lang="en-US" altLang="en-US" sz="2400"/>
              <a:t>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630" y="643255"/>
            <a:ext cx="890270" cy="890270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20" y="680085"/>
            <a:ext cx="853440" cy="853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040" y="592455"/>
            <a:ext cx="991870" cy="99187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文本框 9"/>
          <p:cNvSpPr txBox="1"/>
          <p:nvPr/>
        </p:nvSpPr>
        <p:spPr>
          <a:xfrm>
            <a:off x="9884410" y="217805"/>
            <a:ext cx="94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B0F0"/>
                </a:solidFill>
              </a:rPr>
              <a:t>Client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580" y="592455"/>
            <a:ext cx="991870" cy="99187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4" name="文本框 3"/>
          <p:cNvSpPr txBox="1"/>
          <p:nvPr/>
        </p:nvSpPr>
        <p:spPr>
          <a:xfrm>
            <a:off x="7560310" y="217805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Server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E0995-23B1-4E47-B8B5-88592813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2C9D0-C98B-4B3C-870E-F6AD02726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Client/Server Architecture and Middleware</a:t>
            </a:r>
          </a:p>
        </p:txBody>
      </p:sp>
    </p:spTree>
    <p:extLst>
      <p:ext uri="{BB962C8B-B14F-4D97-AF65-F5344CB8AC3E}">
        <p14:creationId xmlns:p14="http://schemas.microsoft.com/office/powerpoint/2010/main" val="483528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00CAB-DBE4-40F4-B493-0E919ADF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B0FB6C-6BF3-495E-8F9B-8E19F79E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-228600" eaLnBrk="0" fontAlgn="base" hangingPunct="0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62626"/>
                </a:solidFill>
                <a:latin typeface="Arial"/>
                <a:ea typeface="文泉驿微米黑" panose="020B0606030804020204" charset="-122"/>
              </a:rPr>
              <a:t>Middleware is computer software that provides services to software applications beyond those available from the operating system. It can be described as “software glue”. </a:t>
            </a:r>
          </a:p>
          <a:p>
            <a:pPr marL="0" lvl="0" indent="0" algn="r" eaLnBrk="0" fontAlgn="base" hangingPunct="0">
              <a:spcBef>
                <a:spcPts val="1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800" dirty="0">
                <a:solidFill>
                  <a:srgbClr val="262626"/>
                </a:solidFill>
                <a:latin typeface="Arial"/>
                <a:ea typeface="文泉驿微米黑" panose="020B0606030804020204" charset="-122"/>
              </a:rPr>
              <a:t>----Wikipedia</a:t>
            </a:r>
          </a:p>
          <a:p>
            <a:pPr marL="228600" lvl="0" indent="-228600" eaLnBrk="0" fontAlgn="base" hangingPunct="0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262626"/>
              </a:solidFill>
              <a:latin typeface="Arial"/>
              <a:ea typeface="文泉驿微米黑" panose="020B0606030804020204" charset="-122"/>
            </a:endParaRPr>
          </a:p>
          <a:p>
            <a:pPr marL="228600" lvl="0" indent="-228600" eaLnBrk="0" fontAlgn="base" hangingPunct="0"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262626"/>
                </a:solidFill>
                <a:latin typeface="Arial"/>
                <a:ea typeface="文泉驿微米黑" panose="020B0606030804020204" charset="-122"/>
              </a:rPr>
              <a:t>Software element that connects two other independent software elements.</a:t>
            </a:r>
          </a:p>
        </p:txBody>
      </p:sp>
    </p:spTree>
    <p:extLst>
      <p:ext uri="{BB962C8B-B14F-4D97-AF65-F5344CB8AC3E}">
        <p14:creationId xmlns:p14="http://schemas.microsoft.com/office/powerpoint/2010/main" val="38730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3F56-8EB1-4BE5-993D-39E40768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 you expect from this course?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B0F1-5291-458F-8ABC-43A7BE13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 to the Enterprise Level Systems and Applications</a:t>
            </a:r>
          </a:p>
          <a:p>
            <a:r>
              <a:rPr lang="en-US" sz="2800" dirty="0"/>
              <a:t>Middleware Development</a:t>
            </a:r>
          </a:p>
          <a:p>
            <a:r>
              <a:rPr lang="en-US" sz="2800" dirty="0"/>
              <a:t>Framework Development</a:t>
            </a:r>
          </a:p>
          <a:p>
            <a:r>
              <a:rPr lang="en-US" sz="2800" dirty="0"/>
              <a:t>Server-side Resource Management</a:t>
            </a:r>
          </a:p>
          <a:p>
            <a:r>
              <a:rPr lang="en-US" sz="2800" dirty="0"/>
              <a:t>Database Development and Management</a:t>
            </a:r>
          </a:p>
          <a:p>
            <a:r>
              <a:rPr lang="en-US" sz="2800" dirty="0"/>
              <a:t>Enterprise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93312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566F-2370-41BD-ABA6-2371DAD0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Middleware</a:t>
            </a:r>
            <a:endParaRPr lang="en-US" dirty="0"/>
          </a:p>
        </p:txBody>
      </p:sp>
      <p:pic>
        <p:nvPicPr>
          <p:cNvPr id="5" name="图片 11">
            <a:extLst>
              <a:ext uri="{FF2B5EF4-FFF2-40B4-BE49-F238E27FC236}">
                <a16:creationId xmlns:a16="http://schemas.microsoft.com/office/drawing/2014/main" id="{8DCEB4D5-B634-4BFA-A039-F4C8BF7E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14" y="4528058"/>
            <a:ext cx="991870" cy="991870"/>
          </a:xfrm>
          <a:prstGeom prst="rect">
            <a:avLst/>
          </a:prstGeom>
          <a:noFill/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95ECF06E-334F-4849-A460-A9B5631D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664" y="2047113"/>
            <a:ext cx="890270" cy="890270"/>
          </a:xfrm>
          <a:prstGeom prst="rect">
            <a:avLst/>
          </a:prstGeom>
          <a:noFill/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B6FBA200-7C9F-41BD-A61D-995E7C87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34" y="1851533"/>
            <a:ext cx="890270" cy="890270"/>
          </a:xfrm>
          <a:prstGeom prst="rect">
            <a:avLst/>
          </a:prstGeom>
          <a:noFill/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33007941-1C45-4F76-A79A-D3BAE1AB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509" y="4050538"/>
            <a:ext cx="890270" cy="890270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3DC95-E150-4BAE-A830-B82EDD106CF5}"/>
              </a:ext>
            </a:extLst>
          </p:cNvPr>
          <p:cNvGrpSpPr/>
          <p:nvPr/>
        </p:nvGrpSpPr>
        <p:grpSpPr>
          <a:xfrm>
            <a:off x="4793949" y="2741803"/>
            <a:ext cx="4226560" cy="2282190"/>
            <a:chOff x="4793949" y="2741803"/>
            <a:chExt cx="4226560" cy="2282190"/>
          </a:xfrm>
        </p:grpSpPr>
        <p:cxnSp>
          <p:nvCxnSpPr>
            <p:cNvPr id="10" name="直接连接符 5">
              <a:extLst>
                <a:ext uri="{FF2B5EF4-FFF2-40B4-BE49-F238E27FC236}">
                  <a16:creationId xmlns:a16="http://schemas.microsoft.com/office/drawing/2014/main" id="{4A235DA4-1BE6-4402-979E-0D2BFAFFFA93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flipV="1">
              <a:off x="4793949" y="2741803"/>
              <a:ext cx="782320" cy="1786255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7">
              <a:extLst>
                <a:ext uri="{FF2B5EF4-FFF2-40B4-BE49-F238E27FC236}">
                  <a16:creationId xmlns:a16="http://schemas.microsoft.com/office/drawing/2014/main" id="{237ED6D9-86AE-4098-A017-04CBAB5E595A}"/>
                </a:ext>
              </a:extLst>
            </p:cNvPr>
            <p:cNvCxnSpPr/>
            <p:nvPr/>
          </p:nvCxnSpPr>
          <p:spPr>
            <a:xfrm flipV="1">
              <a:off x="4793949" y="2937383"/>
              <a:ext cx="3244850" cy="1590675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9">
              <a:extLst>
                <a:ext uri="{FF2B5EF4-FFF2-40B4-BE49-F238E27FC236}">
                  <a16:creationId xmlns:a16="http://schemas.microsoft.com/office/drawing/2014/main" id="{9EC84CDC-D032-47EF-8D54-0D6BE7AB3138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 flipV="1">
              <a:off x="5289884" y="4495673"/>
              <a:ext cx="3730625" cy="528320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A1EBB37-C592-4181-A735-A497422F30B7}"/>
                </a:ext>
              </a:extLst>
            </p:cNvPr>
            <p:cNvSpPr/>
            <p:nvPr/>
          </p:nvSpPr>
          <p:spPr>
            <a:xfrm>
              <a:off x="4866339" y="3159633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97227D0-21A8-4251-9C28-784AEDB767A5}"/>
                </a:ext>
              </a:extLst>
            </p:cNvPr>
            <p:cNvSpPr/>
            <p:nvPr/>
          </p:nvSpPr>
          <p:spPr>
            <a:xfrm>
              <a:off x="6021404" y="3409188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D8B461-F34A-4A6A-BE79-A1652D59A19D}"/>
                </a:ext>
              </a:extLst>
            </p:cNvPr>
            <p:cNvSpPr/>
            <p:nvPr/>
          </p:nvSpPr>
          <p:spPr>
            <a:xfrm>
              <a:off x="7047564" y="4376928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5EDDC-4B49-4659-8FF8-690E70DDE65B}"/>
              </a:ext>
            </a:extLst>
          </p:cNvPr>
          <p:cNvGrpSpPr/>
          <p:nvPr/>
        </p:nvGrpSpPr>
        <p:grpSpPr>
          <a:xfrm>
            <a:off x="1982804" y="5023993"/>
            <a:ext cx="2315210" cy="1349375"/>
            <a:chOff x="1982804" y="5023993"/>
            <a:chExt cx="2315210" cy="1349375"/>
          </a:xfrm>
        </p:grpSpPr>
        <p:pic>
          <p:nvPicPr>
            <p:cNvPr id="9" name="图片 10">
              <a:extLst>
                <a:ext uri="{FF2B5EF4-FFF2-40B4-BE49-F238E27FC236}">
                  <a16:creationId xmlns:a16="http://schemas.microsoft.com/office/drawing/2014/main" id="{FD0DDEDC-47C7-4227-8BD5-707A2E200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804" y="5519928"/>
              <a:ext cx="853440" cy="853440"/>
            </a:xfrm>
            <a:prstGeom prst="rect">
              <a:avLst/>
            </a:prstGeom>
            <a:noFill/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44B8869-A0BC-47F9-BF70-CB3B36B5ACC7}"/>
                </a:ext>
              </a:extLst>
            </p:cNvPr>
            <p:cNvCxnSpPr>
              <a:stCxn id="9" idx="3"/>
              <a:endCxn id="5" idx="1"/>
            </p:cNvCxnSpPr>
            <p:nvPr/>
          </p:nvCxnSpPr>
          <p:spPr>
            <a:xfrm flipV="1">
              <a:off x="2836244" y="5023993"/>
              <a:ext cx="1461770" cy="922655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5E1CE06-BE7F-4B7F-897F-256F206A0458}"/>
                </a:ext>
              </a:extLst>
            </p:cNvPr>
            <p:cNvSpPr/>
            <p:nvPr/>
          </p:nvSpPr>
          <p:spPr>
            <a:xfrm>
              <a:off x="3354404" y="5023993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05D68E-947A-4C92-889C-5B1985AF002E}"/>
              </a:ext>
            </a:extLst>
          </p:cNvPr>
          <p:cNvGrpSpPr/>
          <p:nvPr/>
        </p:nvGrpSpPr>
        <p:grpSpPr>
          <a:xfrm>
            <a:off x="8483934" y="2492248"/>
            <a:ext cx="981710" cy="1558290"/>
            <a:chOff x="8483934" y="2492248"/>
            <a:chExt cx="981710" cy="155829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AB70BB1-B788-4579-BBEE-A85F604218B2}"/>
                </a:ext>
              </a:extLst>
            </p:cNvPr>
            <p:cNvCxnSpPr>
              <a:stCxn id="8" idx="0"/>
              <a:endCxn id="6" idx="3"/>
            </p:cNvCxnSpPr>
            <p:nvPr/>
          </p:nvCxnSpPr>
          <p:spPr>
            <a:xfrm flipH="1" flipV="1">
              <a:off x="8483934" y="2492248"/>
              <a:ext cx="981710" cy="1558290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2A15244-E78E-4570-B5FB-9B1DEDC5F6FA}"/>
                </a:ext>
              </a:extLst>
            </p:cNvPr>
            <p:cNvSpPr/>
            <p:nvPr/>
          </p:nvSpPr>
          <p:spPr>
            <a:xfrm>
              <a:off x="8656019" y="2948178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F99D75A-9A61-4EBB-A219-7B45B9C45E28}"/>
              </a:ext>
            </a:extLst>
          </p:cNvPr>
          <p:cNvSpPr txBox="1"/>
          <p:nvPr/>
        </p:nvSpPr>
        <p:spPr>
          <a:xfrm>
            <a:off x="6096000" y="5855515"/>
            <a:ext cx="4313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The glue that bonds the parts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D1CF7A-4BDE-48FB-B3B3-A1BA6E938FAC}"/>
              </a:ext>
            </a:extLst>
          </p:cNvPr>
          <p:cNvGrpSpPr/>
          <p:nvPr/>
        </p:nvGrpSpPr>
        <p:grpSpPr>
          <a:xfrm>
            <a:off x="1456683" y="2590772"/>
            <a:ext cx="2841331" cy="2433221"/>
            <a:chOff x="1456683" y="2590772"/>
            <a:chExt cx="2841331" cy="243322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BDC0B7E-312C-429D-B16D-D4792D1E9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3589" y="3237103"/>
              <a:ext cx="991870" cy="991870"/>
            </a:xfrm>
            <a:prstGeom prst="rect">
              <a:avLst/>
            </a:prstGeom>
            <a:noFill/>
          </p:spPr>
        </p:pic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33959D6-C0E4-468E-8D0C-6745A7B9C66B}"/>
                </a:ext>
              </a:extLst>
            </p:cNvPr>
            <p:cNvCxnSpPr>
              <a:stCxn id="5" idx="1"/>
              <a:endCxn id="18" idx="3"/>
            </p:cNvCxnSpPr>
            <p:nvPr/>
          </p:nvCxnSpPr>
          <p:spPr>
            <a:xfrm flipH="1" flipV="1">
              <a:off x="2905459" y="3733038"/>
              <a:ext cx="1392555" cy="1290955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8B73526-B9A3-40CB-9B04-A4A0E295FD9B}"/>
                </a:ext>
              </a:extLst>
            </p:cNvPr>
            <p:cNvSpPr/>
            <p:nvPr/>
          </p:nvSpPr>
          <p:spPr>
            <a:xfrm>
              <a:off x="3248359" y="4050538"/>
              <a:ext cx="637540" cy="64706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336F95-4FB9-4313-80D7-86CC93B2B8E1}"/>
                </a:ext>
              </a:extLst>
            </p:cNvPr>
            <p:cNvSpPr txBox="1"/>
            <p:nvPr/>
          </p:nvSpPr>
          <p:spPr>
            <a:xfrm>
              <a:off x="1456683" y="2590772"/>
              <a:ext cx="18582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Authentication</a:t>
              </a:r>
            </a:p>
            <a:p>
              <a:pPr algn="ctr"/>
              <a:r>
                <a:rPr lang="en-US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99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BF28-B3B5-4BC6-AEC8-9CFD6DC9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2755F-4D2A-48CA-981E-9EB0874C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solidFill>
                  <a:srgbClr val="262626"/>
                </a:solidFill>
                <a:ea typeface="文泉驿微米黑" panose="020B0606030804020204" charset="-122"/>
              </a:rPr>
              <a:t>Middleware makes it easier for software developers to implement communication and input/output, so they can focus on the specific purpose of their application.</a:t>
            </a:r>
            <a:endParaRPr lang="en-US" sz="2800" dirty="0"/>
          </a:p>
          <a:p>
            <a:r>
              <a:rPr lang="en-US" sz="2800" dirty="0"/>
              <a:t>It connects the legacy systems with modern technologies.</a:t>
            </a:r>
          </a:p>
          <a:p>
            <a:r>
              <a:rPr lang="en-US" sz="2800" dirty="0"/>
              <a:t>It is a glue for close platforms to open platforms.</a:t>
            </a:r>
          </a:p>
          <a:p>
            <a:r>
              <a:rPr lang="en-US" sz="2800" dirty="0"/>
              <a:t>Let your systems speak the same language (in terms of communication protocol, file system, data format, etc.).</a:t>
            </a:r>
          </a:p>
          <a:p>
            <a:r>
              <a:rPr lang="en-US" sz="2800" dirty="0"/>
              <a:t>It enhances the overall performance, increases flexibilities, and provides more control.</a:t>
            </a:r>
          </a:p>
        </p:txBody>
      </p:sp>
    </p:spTree>
    <p:extLst>
      <p:ext uri="{BB962C8B-B14F-4D97-AF65-F5344CB8AC3E}">
        <p14:creationId xmlns:p14="http://schemas.microsoft.com/office/powerpoint/2010/main" val="1556602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19700" y="991235"/>
            <a:ext cx="6598920" cy="5607050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Distributed Computing Environment (DCE);</a:t>
            </a:r>
          </a:p>
          <a:p>
            <a:r>
              <a:rPr lang="en-US" altLang="zh-CN" dirty="0"/>
              <a:t>Common Object Request Broker Architecture (CORBA)</a:t>
            </a:r>
          </a:p>
          <a:p>
            <a:r>
              <a:rPr lang="en-US" altLang="zh-CN" dirty="0"/>
              <a:t>REST APIs</a:t>
            </a:r>
          </a:p>
          <a:p>
            <a:r>
              <a:rPr lang="en-US" altLang="zh-CN" dirty="0"/>
              <a:t>Open Database Connectivity (ODBC);</a:t>
            </a:r>
          </a:p>
          <a:p>
            <a:r>
              <a:rPr lang="en-US" altLang="zh-CN" dirty="0"/>
              <a:t>Java Database Connectivity (JDBC);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Examples of Middleware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594707-D722-4DAF-9914-AB6B7B69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Multi-tier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525CD-45B1-4146-8201-8CE4DD784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Multi-tier, multi-layer, or multi-level</a:t>
            </a:r>
          </a:p>
        </p:txBody>
      </p:sp>
    </p:spTree>
    <p:extLst>
      <p:ext uri="{BB962C8B-B14F-4D97-AF65-F5344CB8AC3E}">
        <p14:creationId xmlns:p14="http://schemas.microsoft.com/office/powerpoint/2010/main" val="4002809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5B52D-0108-4EE0-9BE8-9E400DF9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B6ECBD-16D7-4860-AED5-63E5E27D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Layering is one of the most common techniques that software designers use to break apart a complicated software system.</a:t>
            </a:r>
          </a:p>
          <a:p>
            <a:r>
              <a:rPr lang="en-US" sz="2400" dirty="0"/>
              <a:t>Breaking down a system into layers has a number of important benefits. </a:t>
            </a:r>
          </a:p>
          <a:p>
            <a:pPr lvl="1"/>
            <a:r>
              <a:rPr lang="en-US" sz="2000" dirty="0"/>
              <a:t> You can understand a single layer as a coherent whole without knowing much about the other layers.</a:t>
            </a:r>
          </a:p>
          <a:p>
            <a:pPr lvl="1"/>
            <a:r>
              <a:rPr lang="en-US" sz="2000" dirty="0"/>
              <a:t> You can substitute layers with alternative implementations of the same basic services.</a:t>
            </a:r>
          </a:p>
          <a:p>
            <a:pPr lvl="1"/>
            <a:r>
              <a:rPr lang="en-US" sz="2000" dirty="0"/>
              <a:t>Layers make good places for standardization.</a:t>
            </a:r>
          </a:p>
          <a:p>
            <a:pPr lvl="1"/>
            <a:r>
              <a:rPr lang="en-US" sz="2000" dirty="0"/>
              <a:t>Once you have a layer built, you can use it for many higher-level services.</a:t>
            </a:r>
          </a:p>
          <a:p>
            <a:pPr lvl="1"/>
            <a:r>
              <a:rPr lang="en-US" sz="2000" dirty="0"/>
              <a:t>You minimize dependencies between layers.</a:t>
            </a:r>
          </a:p>
        </p:txBody>
      </p:sp>
    </p:spTree>
    <p:extLst>
      <p:ext uri="{BB962C8B-B14F-4D97-AF65-F5344CB8AC3E}">
        <p14:creationId xmlns:p14="http://schemas.microsoft.com/office/powerpoint/2010/main" val="576116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94618D-2655-404D-956C-4FB3709F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Multi-tier Architectures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812B0-D28B-4D69-972C-04F09FCA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logic is distributed across 2 or more servers.</a:t>
            </a:r>
          </a:p>
        </p:txBody>
      </p:sp>
    </p:spTree>
    <p:extLst>
      <p:ext uri="{BB962C8B-B14F-4D97-AF65-F5344CB8AC3E}">
        <p14:creationId xmlns:p14="http://schemas.microsoft.com/office/powerpoint/2010/main" val="398842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/>
              <a:t>2-tier:</a:t>
            </a:r>
          </a:p>
          <a:p>
            <a:pPr lvl="1"/>
            <a:r>
              <a:rPr lang="en-US" altLang="zh-CN" sz="2000" dirty="0"/>
              <a:t>1 client and 1 server</a:t>
            </a:r>
          </a:p>
          <a:p>
            <a:pPr lvl="1"/>
            <a:r>
              <a:rPr lang="en-US" altLang="zh-CN" sz="2000" dirty="0"/>
              <a:t>Popular in simple LANs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3-tier:</a:t>
            </a:r>
          </a:p>
          <a:p>
            <a:pPr lvl="1"/>
            <a:r>
              <a:rPr lang="en-US" altLang="zh-CN" sz="2000" dirty="0"/>
              <a:t>1 client and 2 servers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Multi-tier Architectures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12440" y="4219575"/>
            <a:ext cx="133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Mail Server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10" y="4733290"/>
            <a:ext cx="991870" cy="991870"/>
          </a:xfrm>
          <a:prstGeom prst="rect">
            <a:avLst/>
          </a:prstGeom>
          <a:noFill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4784090"/>
            <a:ext cx="890270" cy="890270"/>
          </a:xfrm>
          <a:prstGeom prst="rect">
            <a:avLst/>
          </a:prstGeom>
          <a:noFill/>
        </p:spPr>
      </p:pic>
      <p:cxnSp>
        <p:nvCxnSpPr>
          <p:cNvPr id="27" name="直接连接符 26"/>
          <p:cNvCxnSpPr>
            <a:stCxn id="26" idx="3"/>
            <a:endCxn id="25" idx="1"/>
          </p:cNvCxnSpPr>
          <p:nvPr/>
        </p:nvCxnSpPr>
        <p:spPr>
          <a:xfrm>
            <a:off x="2128520" y="5229225"/>
            <a:ext cx="112966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68070" y="5808980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BI (desktop)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807335" y="5808980"/>
            <a:ext cx="189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Database</a:t>
            </a:r>
            <a:r>
              <a:rPr lang="en-US" altLang="zh-CN"/>
              <a:t> Server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90" y="3147060"/>
            <a:ext cx="991870" cy="991870"/>
          </a:xfrm>
          <a:prstGeom prst="rect">
            <a:avLst/>
          </a:prstGeom>
          <a:noFill/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" y="3197860"/>
            <a:ext cx="890270" cy="890270"/>
          </a:xfrm>
          <a:prstGeom prst="rect">
            <a:avLst/>
          </a:prstGeom>
          <a:noFill/>
        </p:spPr>
      </p:pic>
      <p:cxnSp>
        <p:nvCxnSpPr>
          <p:cNvPr id="32" name="直接连接符 31"/>
          <p:cNvCxnSpPr>
            <a:stCxn id="31" idx="3"/>
            <a:endCxn id="30" idx="1"/>
          </p:cNvCxnSpPr>
          <p:nvPr/>
        </p:nvCxnSpPr>
        <p:spPr>
          <a:xfrm>
            <a:off x="2130425" y="3642995"/>
            <a:ext cx="112966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60450" y="421957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Mail Client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885" y="3011805"/>
            <a:ext cx="991870" cy="991870"/>
          </a:xfrm>
          <a:prstGeom prst="rect">
            <a:avLst/>
          </a:prstGeom>
          <a:noFill/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5" y="3011805"/>
            <a:ext cx="991870" cy="991870"/>
          </a:xfrm>
          <a:prstGeom prst="rect">
            <a:avLst/>
          </a:prstGeom>
          <a:noFill/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062605"/>
            <a:ext cx="890270" cy="890270"/>
          </a:xfrm>
          <a:prstGeom prst="rect">
            <a:avLst/>
          </a:prstGeom>
          <a:noFill/>
        </p:spPr>
      </p:pic>
      <p:cxnSp>
        <p:nvCxnSpPr>
          <p:cNvPr id="38" name="直接连接符 37"/>
          <p:cNvCxnSpPr>
            <a:stCxn id="37" idx="3"/>
            <a:endCxn id="35" idx="1"/>
          </p:cNvCxnSpPr>
          <p:nvPr/>
        </p:nvCxnSpPr>
        <p:spPr>
          <a:xfrm>
            <a:off x="7062470" y="3498215"/>
            <a:ext cx="120459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35" idx="3"/>
            <a:endCxn id="34" idx="1"/>
          </p:cNvCxnSpPr>
          <p:nvPr/>
        </p:nvCxnSpPr>
        <p:spPr>
          <a:xfrm>
            <a:off x="9258935" y="3498215"/>
            <a:ext cx="125095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0163175" y="4149090"/>
            <a:ext cx="133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Mail Server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093710" y="4149090"/>
            <a:ext cx="1384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Web</a:t>
            </a:r>
            <a:r>
              <a:rPr lang="en-US" altLang="zh-CN"/>
              <a:t> Server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855335" y="4149090"/>
            <a:ext cx="1524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Web browser</a:t>
            </a:r>
            <a:endParaRPr lang="en-US" altLang="zh-CN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765" y="4881880"/>
            <a:ext cx="991870" cy="991870"/>
          </a:xfrm>
          <a:prstGeom prst="rect">
            <a:avLst/>
          </a:prstGeom>
          <a:noFill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4932680"/>
            <a:ext cx="890270" cy="890270"/>
          </a:xfrm>
          <a:prstGeom prst="rect">
            <a:avLst/>
          </a:prstGeom>
          <a:noFill/>
        </p:spPr>
      </p:pic>
      <p:cxnSp>
        <p:nvCxnSpPr>
          <p:cNvPr id="46" name="直接连接符 45"/>
          <p:cNvCxnSpPr>
            <a:stCxn id="45" idx="3"/>
            <a:endCxn id="44" idx="1"/>
          </p:cNvCxnSpPr>
          <p:nvPr/>
        </p:nvCxnSpPr>
        <p:spPr>
          <a:xfrm>
            <a:off x="7075170" y="5368290"/>
            <a:ext cx="1204595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44" idx="3"/>
            <a:endCxn id="43" idx="1"/>
          </p:cNvCxnSpPr>
          <p:nvPr/>
        </p:nvCxnSpPr>
        <p:spPr>
          <a:xfrm>
            <a:off x="9271635" y="5368290"/>
            <a:ext cx="125095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338435" y="5822950"/>
            <a:ext cx="1160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/>
              <a:t>Database</a:t>
            </a:r>
          </a:p>
          <a:p>
            <a:pPr algn="ctr"/>
            <a:r>
              <a:rPr lang="en-US" altLang="zh-CN"/>
              <a:t>Server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992110" y="5880735"/>
            <a:ext cx="1541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/>
              <a:t>Application</a:t>
            </a:r>
            <a:r>
              <a:rPr lang="en-US" altLang="zh-CN"/>
              <a:t> </a:t>
            </a:r>
          </a:p>
          <a:p>
            <a:pPr algn="ctr"/>
            <a:r>
              <a:rPr lang="en-US" altLang="zh-CN"/>
              <a:t>Server</a:t>
            </a:r>
            <a:r>
              <a:rPr lang="en-US" altLang="en-US"/>
              <a:t> (ERP)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91860" y="6019165"/>
            <a:ext cx="1296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ERP Client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0360" y="4881880"/>
            <a:ext cx="853440" cy="853440"/>
          </a:xfrm>
          <a:prstGeom prst="rect">
            <a:avLst/>
          </a:prstGeom>
          <a:noFill/>
        </p:spPr>
      </p:pic>
      <p:pic>
        <p:nvPicPr>
          <p:cNvPr id="36" name="图片 50">
            <a:extLst>
              <a:ext uri="{FF2B5EF4-FFF2-40B4-BE49-F238E27FC236}">
                <a16:creationId xmlns:a16="http://schemas.microsoft.com/office/drawing/2014/main" id="{83E6DEA1-DEEE-4360-8BD8-89EA85E34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315" y="5342237"/>
            <a:ext cx="480713" cy="4807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The application logic is distributed across 2 or more servers</a:t>
            </a:r>
          </a:p>
          <a:p>
            <a:r>
              <a:rPr lang="en-US" altLang="zh-CN" sz="2400" dirty="0"/>
              <a:t>n-tier:</a:t>
            </a:r>
          </a:p>
          <a:p>
            <a:pPr lvl="1"/>
            <a:r>
              <a:rPr lang="en-US" altLang="zh-CN" sz="2000" dirty="0"/>
              <a:t>more then 3 elements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Multi-tier Architectures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5BBD6-D131-422E-BB82-346EB62335F7}"/>
              </a:ext>
            </a:extLst>
          </p:cNvPr>
          <p:cNvGrpSpPr/>
          <p:nvPr/>
        </p:nvGrpSpPr>
        <p:grpSpPr>
          <a:xfrm>
            <a:off x="579989" y="4146804"/>
            <a:ext cx="7088137" cy="1467933"/>
            <a:chOff x="1959610" y="3526155"/>
            <a:chExt cx="8009890" cy="171069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160" y="3526155"/>
              <a:ext cx="991870" cy="991870"/>
            </a:xfrm>
            <a:prstGeom prst="rect">
              <a:avLst/>
            </a:prstGeom>
            <a:noFill/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340" y="3526155"/>
              <a:ext cx="991870" cy="991870"/>
            </a:xfrm>
            <a:prstGeom prst="rect">
              <a:avLst/>
            </a:prstGeom>
            <a:noFill/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475" y="3576955"/>
              <a:ext cx="890270" cy="890270"/>
            </a:xfrm>
            <a:prstGeom prst="rect">
              <a:avLst/>
            </a:prstGeom>
            <a:noFill/>
          </p:spPr>
        </p:pic>
        <p:cxnSp>
          <p:nvCxnSpPr>
            <p:cNvPr id="38" name="直接连接符 37"/>
            <p:cNvCxnSpPr>
              <a:stCxn id="37" idx="3"/>
              <a:endCxn id="35" idx="1"/>
            </p:cNvCxnSpPr>
            <p:nvPr/>
          </p:nvCxnSpPr>
          <p:spPr>
            <a:xfrm>
              <a:off x="3166745" y="4012565"/>
              <a:ext cx="120459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35" idx="3"/>
              <a:endCxn id="34" idx="1"/>
            </p:cNvCxnSpPr>
            <p:nvPr/>
          </p:nvCxnSpPr>
          <p:spPr>
            <a:xfrm>
              <a:off x="5363210" y="4012565"/>
              <a:ext cx="125095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267450" y="4591685"/>
              <a:ext cx="16052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/>
                <a:t>Application</a:t>
              </a:r>
            </a:p>
            <a:p>
              <a:pPr algn="ctr"/>
              <a:r>
                <a:rPr lang="en-US" altLang="zh-CN"/>
                <a:t> Server</a:t>
              </a:r>
              <a:r>
                <a:rPr lang="en-US" altLang="en-US"/>
                <a:t> (ERP)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197985" y="4730115"/>
              <a:ext cx="13849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/>
                <a:t>Web</a:t>
              </a:r>
              <a:r>
                <a:rPr lang="en-US" altLang="zh-CN"/>
                <a:t> Server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59610" y="4730115"/>
              <a:ext cx="152463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dirty="0"/>
                <a:t>Web browser</a:t>
              </a:r>
              <a:endParaRPr lang="en-US" altLang="zh-CN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808720" y="4591685"/>
              <a:ext cx="11607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/>
                <a:t>Database</a:t>
              </a:r>
            </a:p>
            <a:p>
              <a:pPr algn="ctr"/>
              <a:r>
                <a:rPr lang="en-US" altLang="zh-CN"/>
                <a:t>Server</a:t>
              </a: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390" y="3613785"/>
              <a:ext cx="853440" cy="853440"/>
            </a:xfrm>
            <a:prstGeom prst="rect">
              <a:avLst/>
            </a:prstGeom>
            <a:noFill/>
          </p:spPr>
        </p:pic>
        <p:cxnSp>
          <p:nvCxnSpPr>
            <p:cNvPr id="4" name="直接连接符 3"/>
            <p:cNvCxnSpPr>
              <a:stCxn id="34" idx="3"/>
              <a:endCxn id="51" idx="1"/>
            </p:cNvCxnSpPr>
            <p:nvPr/>
          </p:nvCxnSpPr>
          <p:spPr>
            <a:xfrm>
              <a:off x="7606030" y="4022090"/>
              <a:ext cx="1356360" cy="18415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7D6F86C-811C-4E39-A2BC-17C7D717BEBD}"/>
              </a:ext>
            </a:extLst>
          </p:cNvPr>
          <p:cNvSpPr/>
          <p:nvPr/>
        </p:nvSpPr>
        <p:spPr>
          <a:xfrm>
            <a:off x="8536363" y="2731334"/>
            <a:ext cx="3111660" cy="2981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prstClr val="black"/>
                </a:solidFill>
              </a:rPr>
              <a:t>Pros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b="1" dirty="0">
                <a:solidFill>
                  <a:prstClr val="black"/>
                </a:solidFill>
              </a:rPr>
              <a:t>Distributed workloads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b="1" dirty="0">
                <a:solidFill>
                  <a:prstClr val="black"/>
                </a:solidFill>
              </a:rPr>
              <a:t>Easy to scale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b="1" dirty="0">
                <a:solidFill>
                  <a:prstClr val="black"/>
                </a:solidFill>
              </a:rPr>
              <a:t>Flexibility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endParaRPr lang="en-US" altLang="zh-CN" b="1" dirty="0">
              <a:solidFill>
                <a:prstClr val="black"/>
              </a:solidFill>
            </a:endParaRP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sz="2000" b="1" dirty="0">
                <a:solidFill>
                  <a:prstClr val="black"/>
                </a:solidFill>
              </a:rPr>
              <a:t>Cons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b="1" dirty="0">
                <a:solidFill>
                  <a:prstClr val="black"/>
                </a:solidFill>
              </a:rPr>
              <a:t>Complexity</a:t>
            </a:r>
          </a:p>
          <a:p>
            <a:pPr lvl="1" indent="-182880" defTabSz="9144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b="1" dirty="0">
                <a:solidFill>
                  <a:prstClr val="black"/>
                </a:solidFill>
              </a:rPr>
              <a:t>Hard to troubleshoot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9A3E-C86E-4F43-A072-D7DBCA9F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Transaction Processing (OLTP) Systems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394BBF-296A-4723-9207-D276447C4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35" y="2093976"/>
            <a:ext cx="7384530" cy="4429281"/>
          </a:xfrm>
        </p:spPr>
      </p:pic>
    </p:spTree>
    <p:extLst>
      <p:ext uri="{BB962C8B-B14F-4D97-AF65-F5344CB8AC3E}">
        <p14:creationId xmlns:p14="http://schemas.microsoft.com/office/powerpoint/2010/main" val="4135295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25C1-D78F-46DD-9D5B-EA98960C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Analytical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4DE19-1806-4829-B5AC-3DFEFF59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82" y="1921243"/>
            <a:ext cx="8107666" cy="4619926"/>
          </a:xfrm>
        </p:spPr>
      </p:pic>
    </p:spTree>
    <p:extLst>
      <p:ext uri="{BB962C8B-B14F-4D97-AF65-F5344CB8AC3E}">
        <p14:creationId xmlns:p14="http://schemas.microsoft.com/office/powerpoint/2010/main" val="101365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8DBE-C0B5-4F5B-A346-7B95F343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03" y="322064"/>
            <a:ext cx="10720665" cy="1609344"/>
          </a:xfrm>
        </p:spPr>
        <p:txBody>
          <a:bodyPr/>
          <a:lstStyle/>
          <a:p>
            <a:r>
              <a:rPr lang="en-US" b="1" dirty="0"/>
              <a:t>Recommended Reading Materials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BE9E8C-94DA-4E7A-BA49-26A0B047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2992" y="2101194"/>
            <a:ext cx="1156283" cy="1440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2228B7-385F-4A49-B840-BBBD036E7871}"/>
              </a:ext>
            </a:extLst>
          </p:cNvPr>
          <p:cNvGrpSpPr/>
          <p:nvPr/>
        </p:nvGrpSpPr>
        <p:grpSpPr>
          <a:xfrm>
            <a:off x="658750" y="2093976"/>
            <a:ext cx="10874500" cy="1452032"/>
            <a:chOff x="510436" y="2093976"/>
            <a:chExt cx="10874500" cy="14520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D7FF6E-521A-47C4-AD21-7EE9044D7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419" y="2106008"/>
              <a:ext cx="1186517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AD044F-BDCF-4CAE-9784-2C96AF84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3678" y="2103600"/>
              <a:ext cx="1263346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6B701D-B704-4505-A751-57B62DB27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3297" y="2093976"/>
              <a:ext cx="1147749" cy="144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234B3-50E2-4867-8FE9-1C72B445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436" y="2096382"/>
              <a:ext cx="1177695" cy="144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1DBD96-3FF3-45D0-BAA1-0BEC1DDE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48781" y="2098788"/>
              <a:ext cx="963569" cy="144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2BC38D-D1F6-4F7F-BF87-066A719D5F03}"/>
              </a:ext>
            </a:extLst>
          </p:cNvPr>
          <p:cNvGrpSpPr/>
          <p:nvPr/>
        </p:nvGrpSpPr>
        <p:grpSpPr>
          <a:xfrm>
            <a:off x="476725" y="3713166"/>
            <a:ext cx="11238551" cy="1440000"/>
            <a:chOff x="349982" y="4165295"/>
            <a:chExt cx="11238551" cy="144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181D42-206E-4EAB-9B9F-1ECE9622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409" y="4165295"/>
              <a:ext cx="1027807" cy="14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9433CB-003A-4CF6-8AB7-14AD1278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9982" y="4165295"/>
              <a:ext cx="1035505" cy="144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98BB46-F9DA-4967-9981-C1871534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4344" y="4165295"/>
              <a:ext cx="1100225" cy="144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C75D1A-A8C9-46FA-8ADC-877C89E3A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19607" y="4165295"/>
              <a:ext cx="1113457" cy="14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C6CB4E-F207-4747-960C-CC237377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6149" y="4165295"/>
              <a:ext cx="1109333" cy="14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EBF9B0-17B8-400C-8672-F3BB1A3BA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32798" y="4165295"/>
              <a:ext cx="1113457" cy="144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38B9F9-244C-4576-B1A4-79672DF96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74600" y="4165295"/>
              <a:ext cx="1013933" cy="14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36D1DB-3582-4047-BAA1-84CB6760C822}"/>
              </a:ext>
            </a:extLst>
          </p:cNvPr>
          <p:cNvGrpSpPr/>
          <p:nvPr/>
        </p:nvGrpSpPr>
        <p:grpSpPr>
          <a:xfrm>
            <a:off x="797633" y="5320324"/>
            <a:ext cx="10596735" cy="1440000"/>
            <a:chOff x="797632" y="2709000"/>
            <a:chExt cx="10596735" cy="144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9FC22A-BC99-442C-9978-BACA74CE6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4512" y="2709000"/>
              <a:ext cx="1177695" cy="144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CABC89-1F9B-4425-89A7-5C952EA9D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51547" y="2709000"/>
              <a:ext cx="1045333" cy="144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FE938-ED13-4791-845A-396FC8BC3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69839" y="2709000"/>
              <a:ext cx="1088000" cy="144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6F46F1-F5A8-461A-92DF-E870C7F0F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55471" y="2709000"/>
              <a:ext cx="1177695" cy="144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15AE833-D06C-4638-B89A-93EC6019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7632" y="2709000"/>
              <a:ext cx="1156283" cy="14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6543C1-F7AB-4008-8CEB-729A130C5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30798" y="2709000"/>
              <a:ext cx="963569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181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3BC9-07C9-429D-B3F1-8DF7A2B4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vs Decentralized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B5FB4-6196-490D-890E-3DEC559F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Centralized Computing</a:t>
            </a:r>
          </a:p>
          <a:p>
            <a:pPr lvl="1"/>
            <a:r>
              <a:rPr lang="en-US" sz="2000" dirty="0"/>
              <a:t>Advantages: data integrity, more control</a:t>
            </a:r>
          </a:p>
          <a:p>
            <a:pPr lvl="1"/>
            <a:r>
              <a:rPr lang="en-US" sz="2000" dirty="0"/>
              <a:t>Disadvantages: single point of failure, higher cost</a:t>
            </a:r>
          </a:p>
          <a:p>
            <a:r>
              <a:rPr lang="en-US" sz="2400" dirty="0"/>
              <a:t>Decentralized (Distributed) Computing</a:t>
            </a:r>
          </a:p>
          <a:p>
            <a:pPr lvl="1"/>
            <a:r>
              <a:rPr lang="en-US" sz="2000" dirty="0"/>
              <a:t>Advantages: robustness, reduce workload</a:t>
            </a:r>
          </a:p>
          <a:p>
            <a:pPr lvl="1"/>
            <a:r>
              <a:rPr lang="en-US" sz="2000" dirty="0"/>
              <a:t>Disadvantages: consensus (Byzantine Generals Problem)</a:t>
            </a:r>
          </a:p>
          <a:p>
            <a:r>
              <a:rPr lang="en-US" sz="2400" dirty="0"/>
              <a:t>Enterprise computing is changing between centralized and decentralized over the year.</a:t>
            </a:r>
          </a:p>
        </p:txBody>
      </p:sp>
    </p:spTree>
    <p:extLst>
      <p:ext uri="{BB962C8B-B14F-4D97-AF65-F5344CB8AC3E}">
        <p14:creationId xmlns:p14="http://schemas.microsoft.com/office/powerpoint/2010/main" val="4045997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8F44-72CB-488F-B932-CBB922B5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8CC3D-3777-450C-A3F6-BDB75ECFF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Enterprise Information System</a:t>
            </a:r>
          </a:p>
          <a:p>
            <a:pPr lvl="1"/>
            <a:r>
              <a:rPr lang="en-US" sz="2000" dirty="0"/>
              <a:t>Large-scale application software packages to support the complex business requirements.</a:t>
            </a:r>
          </a:p>
          <a:p>
            <a:pPr lvl="1"/>
            <a:r>
              <a:rPr lang="en-US" sz="2000" dirty="0"/>
              <a:t>A combination of many information systems to complete a task that is greater than the sum of its parts.</a:t>
            </a:r>
          </a:p>
          <a:p>
            <a:r>
              <a:rPr lang="en-US" sz="2400" dirty="0"/>
              <a:t>Enterprise Computing</a:t>
            </a:r>
          </a:p>
          <a:p>
            <a:pPr lvl="1"/>
            <a:r>
              <a:rPr lang="en-US" sz="2000" dirty="0"/>
              <a:t>Solutions for building and improving EIS.</a:t>
            </a:r>
          </a:p>
          <a:p>
            <a:r>
              <a:rPr lang="en-US" sz="2400" dirty="0"/>
              <a:t>Middleware</a:t>
            </a:r>
          </a:p>
          <a:p>
            <a:pPr lvl="1"/>
            <a:r>
              <a:rPr lang="en-US" sz="2000" dirty="0"/>
              <a:t>Connect the legacy systems with modern technologies.</a:t>
            </a:r>
          </a:p>
          <a:p>
            <a:pPr lvl="1"/>
            <a:r>
              <a:rPr lang="en-US" sz="2000" dirty="0"/>
              <a:t>Is a glue for close platform to open platform</a:t>
            </a:r>
          </a:p>
          <a:p>
            <a:r>
              <a:rPr lang="en-US" sz="2400" dirty="0"/>
              <a:t>Enterprise</a:t>
            </a:r>
            <a:r>
              <a:rPr lang="en-US" sz="2400" b="1" dirty="0"/>
              <a:t> </a:t>
            </a:r>
            <a:r>
              <a:rPr lang="en-US" sz="2400" dirty="0"/>
              <a:t>applications software (EAS)</a:t>
            </a:r>
          </a:p>
          <a:p>
            <a:pPr lvl="1"/>
            <a:r>
              <a:rPr lang="en-US" sz="2200" dirty="0"/>
              <a:t> is a software about the display, manipulation, and storage of large amounts of often complex data and the support or automation of business processes with that data.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0846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FEE4-228D-4799-A3C8-49885E00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BCC4-2277-45C6-B61C-86C42C4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Multi-tier Architectures</a:t>
            </a:r>
          </a:p>
          <a:p>
            <a:pPr lvl="1"/>
            <a:r>
              <a:rPr lang="en-US" altLang="zh-CN" dirty="0"/>
              <a:t>Layering</a:t>
            </a:r>
          </a:p>
          <a:p>
            <a:pPr lvl="1"/>
            <a:r>
              <a:rPr lang="en-US" altLang="zh-CN" dirty="0"/>
              <a:t>2-tier</a:t>
            </a:r>
          </a:p>
          <a:p>
            <a:pPr lvl="1"/>
            <a:r>
              <a:rPr lang="en-US" altLang="zh-CN" dirty="0"/>
              <a:t>3-tier </a:t>
            </a:r>
          </a:p>
          <a:p>
            <a:pPr lvl="1"/>
            <a:r>
              <a:rPr lang="en-US" altLang="zh-CN" dirty="0"/>
              <a:t>N-tier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onfused person">
            <a:extLst>
              <a:ext uri="{FF2B5EF4-FFF2-40B4-BE49-F238E27FC236}">
                <a16:creationId xmlns:a16="http://schemas.microsoft.com/office/drawing/2014/main" id="{9559C2E3-E939-4D3B-AC85-D583C3C7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31" y="3338442"/>
            <a:ext cx="2671011" cy="26710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E359CEE-DA41-4F28-BB06-6CA92938483E}"/>
              </a:ext>
            </a:extLst>
          </p:cNvPr>
          <p:cNvSpPr/>
          <p:nvPr/>
        </p:nvSpPr>
        <p:spPr>
          <a:xfrm>
            <a:off x="1778466" y="1761688"/>
            <a:ext cx="2055303" cy="1350627"/>
          </a:xfrm>
          <a:prstGeom prst="cloudCallout">
            <a:avLst>
              <a:gd name="adj1" fmla="val -32302"/>
              <a:gd name="adj2" fmla="val 7057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9DB1F3-3DCE-4914-948F-80F580FCC8A8}"/>
              </a:ext>
            </a:extLst>
          </p:cNvPr>
          <p:cNvSpPr txBox="1"/>
          <p:nvPr/>
        </p:nvSpPr>
        <p:spPr>
          <a:xfrm>
            <a:off x="4322391" y="1670635"/>
            <a:ext cx="6813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</a:t>
            </a:r>
            <a:r>
              <a:rPr lang="en-US" sz="3200" dirty="0">
                <a:solidFill>
                  <a:srgbClr val="00B0F0"/>
                </a:solidFill>
              </a:rPr>
              <a:t>Enterprise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Computing</a:t>
            </a:r>
            <a:r>
              <a:rPr lang="en-US" sz="32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C00EE-22B2-4CB4-BD82-101174719D3C}"/>
              </a:ext>
            </a:extLst>
          </p:cNvPr>
          <p:cNvSpPr txBox="1"/>
          <p:nvPr/>
        </p:nvSpPr>
        <p:spPr>
          <a:xfrm>
            <a:off x="3604552" y="2696816"/>
            <a:ext cx="5218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An organization (company, charity, </a:t>
            </a:r>
          </a:p>
          <a:p>
            <a:r>
              <a:rPr lang="en-US" sz="2400" dirty="0">
                <a:solidFill>
                  <a:srgbClr val="00B0F0"/>
                </a:solidFill>
              </a:rPr>
              <a:t>Government Department / Agency)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73D8A-B6EE-4D54-A99F-2FB7A061B4FF}"/>
              </a:ext>
            </a:extLst>
          </p:cNvPr>
          <p:cNvSpPr txBox="1"/>
          <p:nvPr/>
        </p:nvSpPr>
        <p:spPr>
          <a:xfrm>
            <a:off x="6571026" y="3969219"/>
            <a:ext cx="465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 use of computers to process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data or perform calculations</a:t>
            </a:r>
          </a:p>
        </p:txBody>
      </p:sp>
      <p:pic>
        <p:nvPicPr>
          <p:cNvPr id="20" name="Graphic 19" descr="Question mark">
            <a:extLst>
              <a:ext uri="{FF2B5EF4-FFF2-40B4-BE49-F238E27FC236}">
                <a16:creationId xmlns:a16="http://schemas.microsoft.com/office/drawing/2014/main" id="{98D63F2D-9F0F-4FC6-96DB-80AB7423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7088" y="19630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3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Confused person">
            <a:extLst>
              <a:ext uri="{FF2B5EF4-FFF2-40B4-BE49-F238E27FC236}">
                <a16:creationId xmlns:a16="http://schemas.microsoft.com/office/drawing/2014/main" id="{9559C2E3-E939-4D3B-AC85-D583C3C7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31" y="3338442"/>
            <a:ext cx="2671011" cy="26710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E359CEE-DA41-4F28-BB06-6CA92938483E}"/>
              </a:ext>
            </a:extLst>
          </p:cNvPr>
          <p:cNvSpPr/>
          <p:nvPr/>
        </p:nvSpPr>
        <p:spPr>
          <a:xfrm>
            <a:off x="1778466" y="1761688"/>
            <a:ext cx="2055303" cy="1350627"/>
          </a:xfrm>
          <a:prstGeom prst="cloudCallout">
            <a:avLst>
              <a:gd name="adj1" fmla="val -32302"/>
              <a:gd name="adj2" fmla="val 7057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Question mark">
            <a:extLst>
              <a:ext uri="{FF2B5EF4-FFF2-40B4-BE49-F238E27FC236}">
                <a16:creationId xmlns:a16="http://schemas.microsoft.com/office/drawing/2014/main" id="{5C58CAF4-45F9-4B3A-BFAC-FC1A122B8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7088" y="19630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9DB1F3-3DCE-4914-948F-80F580FCC8A8}"/>
              </a:ext>
            </a:extLst>
          </p:cNvPr>
          <p:cNvSpPr txBox="1"/>
          <p:nvPr/>
        </p:nvSpPr>
        <p:spPr>
          <a:xfrm>
            <a:off x="4322391" y="1670635"/>
            <a:ext cx="6813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Enterprise Computing?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97F11-04F3-4402-BB37-E48FC6F41D43}"/>
              </a:ext>
            </a:extLst>
          </p:cNvPr>
          <p:cNvSpPr txBox="1"/>
          <p:nvPr/>
        </p:nvSpPr>
        <p:spPr>
          <a:xfrm>
            <a:off x="4322391" y="2922943"/>
            <a:ext cx="7051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1"/>
                </a:solidFill>
                <a:latin typeface="Amiri-BoldSlanted"/>
              </a:rPr>
              <a:t>involves the use of computers in networks, such as LANS and WANs, or a series of interconnected networks that encompass a variety of different operating systems, protocols, and network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86215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5149-281B-4CF5-A06C-590F44C5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9BD1-B9CA-4A62-B7FB-43A18F917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Enterprise computing is about combing separate applications, services, and process into unified system that is greater than the sum of its parts.</a:t>
            </a:r>
          </a:p>
          <a:p>
            <a:r>
              <a:rPr lang="en-US" sz="2400" dirty="0"/>
              <a:t>Enterprise computing is usually seen as a collection of big business software solutions to common problems such as resource management and streamlining processes.</a:t>
            </a:r>
          </a:p>
          <a:p>
            <a:r>
              <a:rPr lang="en-US" sz="2400" dirty="0"/>
              <a:t>People study the common problems (business values) and provide solutions (product, platform, framework, service,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9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BFD1-6D5C-4B46-BA90-80A784C0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Computing demystified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36AC-9C8B-4060-8A09-4F18F69D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Enterprise computing usually takes place in a heterogeneous(</a:t>
            </a:r>
            <a:r>
              <a:rPr lang="zh-CN" altLang="en-US" sz="2400" dirty="0">
                <a:latin typeface="細明體_HKSCS" panose="02020500000000000000" pitchFamily="18" charset="-120"/>
                <a:ea typeface="細明體_HKSCS" panose="02020500000000000000" pitchFamily="18" charset="-120"/>
              </a:rPr>
              <a:t>異構</a:t>
            </a:r>
            <a:r>
              <a:rPr lang="en-US" sz="2400" dirty="0"/>
              <a:t>) network.</a:t>
            </a:r>
          </a:p>
          <a:p>
            <a:pPr lvl="1"/>
            <a:r>
              <a:rPr lang="en-US" sz="2000" dirty="0">
                <a:hlinkClick r:id="rId2"/>
              </a:rPr>
              <a:t>https://en.wikipedia.org/wiki/Lists_of_network_protocols</a:t>
            </a:r>
            <a:endParaRPr lang="en-US" sz="2000" dirty="0"/>
          </a:p>
          <a:p>
            <a:r>
              <a:rPr lang="en-US" sz="2400" dirty="0"/>
              <a:t>A variety of server applications run on top of the heterogeneous network hardware.</a:t>
            </a:r>
          </a:p>
          <a:p>
            <a:r>
              <a:rPr lang="en-US" sz="2400" dirty="0"/>
              <a:t>Enterprise computing involves the use of many different network protocols and standards.</a:t>
            </a:r>
          </a:p>
          <a:p>
            <a:r>
              <a:rPr lang="en-US" sz="2400" dirty="0"/>
              <a:t>Enterprise computing involves many different roles (manager, architect, administrator, developer, analyst, operator, support, etc.) for different areas (solution, system, database, network, data, quality assurance, etc.).</a:t>
            </a:r>
          </a:p>
        </p:txBody>
      </p:sp>
    </p:spTree>
    <p:extLst>
      <p:ext uri="{BB962C8B-B14F-4D97-AF65-F5344CB8AC3E}">
        <p14:creationId xmlns:p14="http://schemas.microsoft.com/office/powerpoint/2010/main" val="795127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r1-1"/>
  <p:tag name="KSO_WM_UNIT_ID" val="custom2_11*i*3"/>
  <p:tag name="KSO_WM_TEMPLATE_CATEGORY" val="custom"/>
  <p:tag name="KSO_WM_TEMPLATE_INDEX" val="2"/>
  <p:tag name="KSO_WM_UNIT_LAYERLEVEL" val="1"/>
  <p:tag name="KSO_WM_TAG_VERSION" val="1.0"/>
  <p:tag name="KSO_WM_BEAUTIFY_FLAG" val="#wm#"/>
  <p:tag name="KSO_WM_UNIT_TYPE" val="i"/>
  <p:tag name="KSO_WM_UNIT_INDEX" val="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1392</TotalTime>
  <Words>2655</Words>
  <Application>Microsoft Office PowerPoint</Application>
  <PresentationFormat>Widescreen</PresentationFormat>
  <Paragraphs>464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Amiri-BoldSlanted</vt:lpstr>
      <vt:lpstr>等线</vt:lpstr>
      <vt:lpstr>方正姚体</vt:lpstr>
      <vt:lpstr>文泉驿微米黑</vt:lpstr>
      <vt:lpstr>細明體_HKSCS</vt:lpstr>
      <vt:lpstr>Arial</vt:lpstr>
      <vt:lpstr>Calibri</vt:lpstr>
      <vt:lpstr>Rockwell</vt:lpstr>
      <vt:lpstr>Rockwell Condensed</vt:lpstr>
      <vt:lpstr>Wingdings</vt:lpstr>
      <vt:lpstr>Wood Type</vt:lpstr>
      <vt:lpstr>Chapter One</vt:lpstr>
      <vt:lpstr>Instructor Profile</vt:lpstr>
      <vt:lpstr>Course information</vt:lpstr>
      <vt:lpstr>What do you expect from this course?</vt:lpstr>
      <vt:lpstr>Recommended Reading Materials</vt:lpstr>
      <vt:lpstr>PowerPoint Presentation</vt:lpstr>
      <vt:lpstr>PowerPoint Presentation</vt:lpstr>
      <vt:lpstr>What is enterprise computing?</vt:lpstr>
      <vt:lpstr>Enterprise Computing demystified</vt:lpstr>
      <vt:lpstr>Which enterprise needs enterprise computing?</vt:lpstr>
      <vt:lpstr>(computer) Information System </vt:lpstr>
      <vt:lpstr>(computer) Information System </vt:lpstr>
      <vt:lpstr>Enterprise information systems</vt:lpstr>
      <vt:lpstr>Enterprise Information Systems</vt:lpstr>
      <vt:lpstr>It is all about size</vt:lpstr>
      <vt:lpstr>Common EIS platform</vt:lpstr>
      <vt:lpstr>EIS Machine Pictures</vt:lpstr>
      <vt:lpstr>EIS Machine Pictures(cont.)</vt:lpstr>
      <vt:lpstr>Enterprise application software (EAS)</vt:lpstr>
      <vt:lpstr>Popular Enterprise Applications</vt:lpstr>
      <vt:lpstr>Common Gaming Systems</vt:lpstr>
      <vt:lpstr>Common Non-Gaming Systems</vt:lpstr>
      <vt:lpstr>PowerPoint Presentation</vt:lpstr>
      <vt:lpstr>Characteristics of Enterprise Level Systems and Applications</vt:lpstr>
      <vt:lpstr>Characteristics of Enterprise Level Systems and Applications (cont.)</vt:lpstr>
      <vt:lpstr>Characteristics of Enterprise Level Systems and Applications (cont.)</vt:lpstr>
      <vt:lpstr>The trend of EIS</vt:lpstr>
      <vt:lpstr>Application architectures</vt:lpstr>
      <vt:lpstr>Computing system</vt:lpstr>
      <vt:lpstr>Computing system</vt:lpstr>
      <vt:lpstr>Application Architectures</vt:lpstr>
      <vt:lpstr>Application Architectures</vt:lpstr>
      <vt:lpstr>three General Models</vt:lpstr>
      <vt:lpstr>PowerPoint Presentation</vt:lpstr>
      <vt:lpstr>Server-based</vt:lpstr>
      <vt:lpstr>Client-based</vt:lpstr>
      <vt:lpstr>Client / Server</vt:lpstr>
      <vt:lpstr>middleware</vt:lpstr>
      <vt:lpstr>middleware</vt:lpstr>
      <vt:lpstr>Middleware</vt:lpstr>
      <vt:lpstr>Benefits of middleware</vt:lpstr>
      <vt:lpstr>Examples of Middleware</vt:lpstr>
      <vt:lpstr>Multi-tier Architectures</vt:lpstr>
      <vt:lpstr>Layering</vt:lpstr>
      <vt:lpstr>Multi-tier Architectures</vt:lpstr>
      <vt:lpstr>Multi-tier Architectures</vt:lpstr>
      <vt:lpstr>Multi-tier Architectures</vt:lpstr>
      <vt:lpstr>Online Transaction Processing (OLTP) Systems</vt:lpstr>
      <vt:lpstr>Online Analytical Systems</vt:lpstr>
      <vt:lpstr>Centralized vs Decentralized Computing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One</dc:title>
  <dc:creator>LEI KIN</dc:creator>
  <cp:lastModifiedBy>LEI KIN</cp:lastModifiedBy>
  <cp:revision>85</cp:revision>
  <dcterms:created xsi:type="dcterms:W3CDTF">2021-07-13T06:58:33Z</dcterms:created>
  <dcterms:modified xsi:type="dcterms:W3CDTF">2021-08-09T10:26:09Z</dcterms:modified>
</cp:coreProperties>
</file>